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6" r:id="rId3"/>
    <p:sldId id="271" r:id="rId4"/>
    <p:sldId id="257" r:id="rId5"/>
    <p:sldId id="259" r:id="rId6"/>
    <p:sldId id="260" r:id="rId7"/>
    <p:sldId id="261" r:id="rId8"/>
    <p:sldId id="262" r:id="rId9"/>
    <p:sldId id="263" r:id="rId10"/>
    <p:sldId id="264" r:id="rId11"/>
    <p:sldId id="265" r:id="rId12"/>
    <p:sldId id="266" r:id="rId13"/>
    <p:sldId id="269" r:id="rId14"/>
    <p:sldId id="267" r:id="rId1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9F4AD9-E4A2-4A48-AC40-A8F567122F0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FBA9BD2-7C9F-427B-9643-E8F6CA62C4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0D28240F-5247-4BA6-893E-29CC738BA3DA}"/>
              </a:ext>
            </a:extLst>
          </p:cNvPr>
          <p:cNvSpPr>
            <a:spLocks noGrp="1"/>
          </p:cNvSpPr>
          <p:nvPr>
            <p:ph type="dt" sz="half" idx="10"/>
          </p:nvPr>
        </p:nvSpPr>
        <p:spPr/>
        <p:txBody>
          <a:bodyPr/>
          <a:lstStyle/>
          <a:p>
            <a:fld id="{8F22463D-B433-412C-B5AA-A14811FE07CD}" type="datetimeFigureOut">
              <a:rPr lang="es-ES" smtClean="0"/>
              <a:t>03/02/2023</a:t>
            </a:fld>
            <a:endParaRPr lang="es-ES"/>
          </a:p>
        </p:txBody>
      </p:sp>
      <p:sp>
        <p:nvSpPr>
          <p:cNvPr id="5" name="Marcador de pie de página 4">
            <a:extLst>
              <a:ext uri="{FF2B5EF4-FFF2-40B4-BE49-F238E27FC236}">
                <a16:creationId xmlns:a16="http://schemas.microsoft.com/office/drawing/2014/main" id="{7AD57268-D8A9-4F2D-9AF8-5D16EFB1242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917211C-F63C-4168-8FFA-EAD76D96C378}"/>
              </a:ext>
            </a:extLst>
          </p:cNvPr>
          <p:cNvSpPr>
            <a:spLocks noGrp="1"/>
          </p:cNvSpPr>
          <p:nvPr>
            <p:ph type="sldNum" sz="quarter" idx="12"/>
          </p:nvPr>
        </p:nvSpPr>
        <p:spPr/>
        <p:txBody>
          <a:bodyPr/>
          <a:lstStyle/>
          <a:p>
            <a:fld id="{45518F0A-960C-4EF5-B04D-92B124F56EFA}" type="slidenum">
              <a:rPr lang="es-ES" smtClean="0"/>
              <a:t>‹Nº›</a:t>
            </a:fld>
            <a:endParaRPr lang="es-ES"/>
          </a:p>
        </p:txBody>
      </p:sp>
    </p:spTree>
    <p:extLst>
      <p:ext uri="{BB962C8B-B14F-4D97-AF65-F5344CB8AC3E}">
        <p14:creationId xmlns:p14="http://schemas.microsoft.com/office/powerpoint/2010/main" val="410917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38004C-1D86-4466-995A-322080B5EF3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28C60A0A-3D02-4C6B-B957-838709C5E61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2983B2-76B4-492A-81BA-EDD9DFF09AFE}"/>
              </a:ext>
            </a:extLst>
          </p:cNvPr>
          <p:cNvSpPr>
            <a:spLocks noGrp="1"/>
          </p:cNvSpPr>
          <p:nvPr>
            <p:ph type="dt" sz="half" idx="10"/>
          </p:nvPr>
        </p:nvSpPr>
        <p:spPr/>
        <p:txBody>
          <a:bodyPr/>
          <a:lstStyle/>
          <a:p>
            <a:fld id="{8F22463D-B433-412C-B5AA-A14811FE07CD}" type="datetimeFigureOut">
              <a:rPr lang="es-ES" smtClean="0"/>
              <a:t>03/02/2023</a:t>
            </a:fld>
            <a:endParaRPr lang="es-ES"/>
          </a:p>
        </p:txBody>
      </p:sp>
      <p:sp>
        <p:nvSpPr>
          <p:cNvPr id="5" name="Marcador de pie de página 4">
            <a:extLst>
              <a:ext uri="{FF2B5EF4-FFF2-40B4-BE49-F238E27FC236}">
                <a16:creationId xmlns:a16="http://schemas.microsoft.com/office/drawing/2014/main" id="{093F8C97-2CE6-4938-829A-C6C59DF7E00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7BE3EC2-A011-4AA2-B1A0-2F4B33632A40}"/>
              </a:ext>
            </a:extLst>
          </p:cNvPr>
          <p:cNvSpPr>
            <a:spLocks noGrp="1"/>
          </p:cNvSpPr>
          <p:nvPr>
            <p:ph type="sldNum" sz="quarter" idx="12"/>
          </p:nvPr>
        </p:nvSpPr>
        <p:spPr/>
        <p:txBody>
          <a:bodyPr/>
          <a:lstStyle/>
          <a:p>
            <a:fld id="{45518F0A-960C-4EF5-B04D-92B124F56EFA}" type="slidenum">
              <a:rPr lang="es-ES" smtClean="0"/>
              <a:t>‹Nº›</a:t>
            </a:fld>
            <a:endParaRPr lang="es-ES"/>
          </a:p>
        </p:txBody>
      </p:sp>
    </p:spTree>
    <p:extLst>
      <p:ext uri="{BB962C8B-B14F-4D97-AF65-F5344CB8AC3E}">
        <p14:creationId xmlns:p14="http://schemas.microsoft.com/office/powerpoint/2010/main" val="278037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7CF4F2C-9D8F-48CB-B354-1C27E1684E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83E72AD-CFC3-41A4-81C1-B5AA787D576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AD09C7D-9A6F-4753-A7D4-90C8B7A29A68}"/>
              </a:ext>
            </a:extLst>
          </p:cNvPr>
          <p:cNvSpPr>
            <a:spLocks noGrp="1"/>
          </p:cNvSpPr>
          <p:nvPr>
            <p:ph type="dt" sz="half" idx="10"/>
          </p:nvPr>
        </p:nvSpPr>
        <p:spPr/>
        <p:txBody>
          <a:bodyPr/>
          <a:lstStyle/>
          <a:p>
            <a:fld id="{8F22463D-B433-412C-B5AA-A14811FE07CD}" type="datetimeFigureOut">
              <a:rPr lang="es-ES" smtClean="0"/>
              <a:t>03/02/2023</a:t>
            </a:fld>
            <a:endParaRPr lang="es-ES"/>
          </a:p>
        </p:txBody>
      </p:sp>
      <p:sp>
        <p:nvSpPr>
          <p:cNvPr id="5" name="Marcador de pie de página 4">
            <a:extLst>
              <a:ext uri="{FF2B5EF4-FFF2-40B4-BE49-F238E27FC236}">
                <a16:creationId xmlns:a16="http://schemas.microsoft.com/office/drawing/2014/main" id="{07F74552-B5B0-443D-8481-E6EED71C31D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A9451C2-D728-4400-BB9C-DE1CE6140DEC}"/>
              </a:ext>
            </a:extLst>
          </p:cNvPr>
          <p:cNvSpPr>
            <a:spLocks noGrp="1"/>
          </p:cNvSpPr>
          <p:nvPr>
            <p:ph type="sldNum" sz="quarter" idx="12"/>
          </p:nvPr>
        </p:nvSpPr>
        <p:spPr/>
        <p:txBody>
          <a:bodyPr/>
          <a:lstStyle/>
          <a:p>
            <a:fld id="{45518F0A-960C-4EF5-B04D-92B124F56EFA}" type="slidenum">
              <a:rPr lang="es-ES" smtClean="0"/>
              <a:t>‹Nº›</a:t>
            </a:fld>
            <a:endParaRPr lang="es-ES"/>
          </a:p>
        </p:txBody>
      </p:sp>
    </p:spTree>
    <p:extLst>
      <p:ext uri="{BB962C8B-B14F-4D97-AF65-F5344CB8AC3E}">
        <p14:creationId xmlns:p14="http://schemas.microsoft.com/office/powerpoint/2010/main" val="193528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2CE3FF-2EEE-49F1-80DA-47813B1FAB3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2FC513A-1BA4-4F39-B607-518FFB40DF9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FF4A7A-F8AB-4CC3-A068-FD8848121F29}"/>
              </a:ext>
            </a:extLst>
          </p:cNvPr>
          <p:cNvSpPr>
            <a:spLocks noGrp="1"/>
          </p:cNvSpPr>
          <p:nvPr>
            <p:ph type="dt" sz="half" idx="10"/>
          </p:nvPr>
        </p:nvSpPr>
        <p:spPr/>
        <p:txBody>
          <a:bodyPr/>
          <a:lstStyle/>
          <a:p>
            <a:fld id="{8F22463D-B433-412C-B5AA-A14811FE07CD}" type="datetimeFigureOut">
              <a:rPr lang="es-ES" smtClean="0"/>
              <a:t>03/02/2023</a:t>
            </a:fld>
            <a:endParaRPr lang="es-ES"/>
          </a:p>
        </p:txBody>
      </p:sp>
      <p:sp>
        <p:nvSpPr>
          <p:cNvPr id="5" name="Marcador de pie de página 4">
            <a:extLst>
              <a:ext uri="{FF2B5EF4-FFF2-40B4-BE49-F238E27FC236}">
                <a16:creationId xmlns:a16="http://schemas.microsoft.com/office/drawing/2014/main" id="{D9022C46-E891-47F3-83F9-DAD9152B2B3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4D00824-89D2-40F8-A06C-EA0B92B23B62}"/>
              </a:ext>
            </a:extLst>
          </p:cNvPr>
          <p:cNvSpPr>
            <a:spLocks noGrp="1"/>
          </p:cNvSpPr>
          <p:nvPr>
            <p:ph type="sldNum" sz="quarter" idx="12"/>
          </p:nvPr>
        </p:nvSpPr>
        <p:spPr/>
        <p:txBody>
          <a:bodyPr/>
          <a:lstStyle/>
          <a:p>
            <a:fld id="{45518F0A-960C-4EF5-B04D-92B124F56EFA}" type="slidenum">
              <a:rPr lang="es-ES" smtClean="0"/>
              <a:t>‹Nº›</a:t>
            </a:fld>
            <a:endParaRPr lang="es-ES"/>
          </a:p>
        </p:txBody>
      </p:sp>
    </p:spTree>
    <p:extLst>
      <p:ext uri="{BB962C8B-B14F-4D97-AF65-F5344CB8AC3E}">
        <p14:creationId xmlns:p14="http://schemas.microsoft.com/office/powerpoint/2010/main" val="2760943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1F10C2-5073-455C-8D23-F3EBCC34530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E8E1B8B-907F-47DF-9A40-76DC6AF5D2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B9FF4C-D560-4B14-8D01-98DD0F097427}"/>
              </a:ext>
            </a:extLst>
          </p:cNvPr>
          <p:cNvSpPr>
            <a:spLocks noGrp="1"/>
          </p:cNvSpPr>
          <p:nvPr>
            <p:ph type="dt" sz="half" idx="10"/>
          </p:nvPr>
        </p:nvSpPr>
        <p:spPr/>
        <p:txBody>
          <a:bodyPr/>
          <a:lstStyle/>
          <a:p>
            <a:fld id="{8F22463D-B433-412C-B5AA-A14811FE07CD}" type="datetimeFigureOut">
              <a:rPr lang="es-ES" smtClean="0"/>
              <a:t>03/02/2023</a:t>
            </a:fld>
            <a:endParaRPr lang="es-ES"/>
          </a:p>
        </p:txBody>
      </p:sp>
      <p:sp>
        <p:nvSpPr>
          <p:cNvPr id="5" name="Marcador de pie de página 4">
            <a:extLst>
              <a:ext uri="{FF2B5EF4-FFF2-40B4-BE49-F238E27FC236}">
                <a16:creationId xmlns:a16="http://schemas.microsoft.com/office/drawing/2014/main" id="{723B6521-BBE0-4BF9-B830-326E1E2F2E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778A97E-756D-40B9-AF39-0913B4DE3CCA}"/>
              </a:ext>
            </a:extLst>
          </p:cNvPr>
          <p:cNvSpPr>
            <a:spLocks noGrp="1"/>
          </p:cNvSpPr>
          <p:nvPr>
            <p:ph type="sldNum" sz="quarter" idx="12"/>
          </p:nvPr>
        </p:nvSpPr>
        <p:spPr/>
        <p:txBody>
          <a:bodyPr/>
          <a:lstStyle/>
          <a:p>
            <a:fld id="{45518F0A-960C-4EF5-B04D-92B124F56EFA}" type="slidenum">
              <a:rPr lang="es-ES" smtClean="0"/>
              <a:t>‹Nº›</a:t>
            </a:fld>
            <a:endParaRPr lang="es-ES"/>
          </a:p>
        </p:txBody>
      </p:sp>
    </p:spTree>
    <p:extLst>
      <p:ext uri="{BB962C8B-B14F-4D97-AF65-F5344CB8AC3E}">
        <p14:creationId xmlns:p14="http://schemas.microsoft.com/office/powerpoint/2010/main" val="3785396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569E37-BD52-47C8-BD7B-4FA4ABBDAB6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00B1720-8E2D-4085-9C6A-8C9B7A57284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1DDFC90-791D-4563-8B17-DABB7B33EBD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8405928-3E3D-4587-97EA-452639EF573F}"/>
              </a:ext>
            </a:extLst>
          </p:cNvPr>
          <p:cNvSpPr>
            <a:spLocks noGrp="1"/>
          </p:cNvSpPr>
          <p:nvPr>
            <p:ph type="dt" sz="half" idx="10"/>
          </p:nvPr>
        </p:nvSpPr>
        <p:spPr/>
        <p:txBody>
          <a:bodyPr/>
          <a:lstStyle/>
          <a:p>
            <a:fld id="{8F22463D-B433-412C-B5AA-A14811FE07CD}" type="datetimeFigureOut">
              <a:rPr lang="es-ES" smtClean="0"/>
              <a:t>03/02/2023</a:t>
            </a:fld>
            <a:endParaRPr lang="es-ES"/>
          </a:p>
        </p:txBody>
      </p:sp>
      <p:sp>
        <p:nvSpPr>
          <p:cNvPr id="6" name="Marcador de pie de página 5">
            <a:extLst>
              <a:ext uri="{FF2B5EF4-FFF2-40B4-BE49-F238E27FC236}">
                <a16:creationId xmlns:a16="http://schemas.microsoft.com/office/drawing/2014/main" id="{3A51441D-4CF1-4D3A-8707-1691D13B37A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0C13BCE-8143-41A3-9CD0-2DCB227E26D4}"/>
              </a:ext>
            </a:extLst>
          </p:cNvPr>
          <p:cNvSpPr>
            <a:spLocks noGrp="1"/>
          </p:cNvSpPr>
          <p:nvPr>
            <p:ph type="sldNum" sz="quarter" idx="12"/>
          </p:nvPr>
        </p:nvSpPr>
        <p:spPr/>
        <p:txBody>
          <a:bodyPr/>
          <a:lstStyle/>
          <a:p>
            <a:fld id="{45518F0A-960C-4EF5-B04D-92B124F56EFA}" type="slidenum">
              <a:rPr lang="es-ES" smtClean="0"/>
              <a:t>‹Nº›</a:t>
            </a:fld>
            <a:endParaRPr lang="es-ES"/>
          </a:p>
        </p:txBody>
      </p:sp>
    </p:spTree>
    <p:extLst>
      <p:ext uri="{BB962C8B-B14F-4D97-AF65-F5344CB8AC3E}">
        <p14:creationId xmlns:p14="http://schemas.microsoft.com/office/powerpoint/2010/main" val="348816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AD9D63-5744-468D-8648-6324D1DDBD4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BE20B31-741C-4943-9D7E-F791433D99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A3ADD7A-3210-407E-A4D0-5F470C94314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66647DE6-EEE1-40FB-B7B8-EE51D4A500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E7A7408-CDB7-4233-AB9D-3DC64D52900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477717A-70F6-4EC7-9FED-EC7726B9C2B5}"/>
              </a:ext>
            </a:extLst>
          </p:cNvPr>
          <p:cNvSpPr>
            <a:spLocks noGrp="1"/>
          </p:cNvSpPr>
          <p:nvPr>
            <p:ph type="dt" sz="half" idx="10"/>
          </p:nvPr>
        </p:nvSpPr>
        <p:spPr/>
        <p:txBody>
          <a:bodyPr/>
          <a:lstStyle/>
          <a:p>
            <a:fld id="{8F22463D-B433-412C-B5AA-A14811FE07CD}" type="datetimeFigureOut">
              <a:rPr lang="es-ES" smtClean="0"/>
              <a:t>03/02/2023</a:t>
            </a:fld>
            <a:endParaRPr lang="es-ES"/>
          </a:p>
        </p:txBody>
      </p:sp>
      <p:sp>
        <p:nvSpPr>
          <p:cNvPr id="8" name="Marcador de pie de página 7">
            <a:extLst>
              <a:ext uri="{FF2B5EF4-FFF2-40B4-BE49-F238E27FC236}">
                <a16:creationId xmlns:a16="http://schemas.microsoft.com/office/drawing/2014/main" id="{3BCC7CD1-EE4A-4367-A1BA-AD2EB38F7BD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A63EC6-AD64-4B2B-B4DD-E13D59C1931C}"/>
              </a:ext>
            </a:extLst>
          </p:cNvPr>
          <p:cNvSpPr>
            <a:spLocks noGrp="1"/>
          </p:cNvSpPr>
          <p:nvPr>
            <p:ph type="sldNum" sz="quarter" idx="12"/>
          </p:nvPr>
        </p:nvSpPr>
        <p:spPr/>
        <p:txBody>
          <a:bodyPr/>
          <a:lstStyle/>
          <a:p>
            <a:fld id="{45518F0A-960C-4EF5-B04D-92B124F56EFA}" type="slidenum">
              <a:rPr lang="es-ES" smtClean="0"/>
              <a:t>‹Nº›</a:t>
            </a:fld>
            <a:endParaRPr lang="es-ES"/>
          </a:p>
        </p:txBody>
      </p:sp>
    </p:spTree>
    <p:extLst>
      <p:ext uri="{BB962C8B-B14F-4D97-AF65-F5344CB8AC3E}">
        <p14:creationId xmlns:p14="http://schemas.microsoft.com/office/powerpoint/2010/main" val="2416729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F1894-A024-4BED-A8F8-B72C698B5EF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D56B9D6B-5E2E-42FE-A9FD-01BBC03EACDE}"/>
              </a:ext>
            </a:extLst>
          </p:cNvPr>
          <p:cNvSpPr>
            <a:spLocks noGrp="1"/>
          </p:cNvSpPr>
          <p:nvPr>
            <p:ph type="dt" sz="half" idx="10"/>
          </p:nvPr>
        </p:nvSpPr>
        <p:spPr/>
        <p:txBody>
          <a:bodyPr/>
          <a:lstStyle/>
          <a:p>
            <a:fld id="{8F22463D-B433-412C-B5AA-A14811FE07CD}" type="datetimeFigureOut">
              <a:rPr lang="es-ES" smtClean="0"/>
              <a:t>03/02/2023</a:t>
            </a:fld>
            <a:endParaRPr lang="es-ES"/>
          </a:p>
        </p:txBody>
      </p:sp>
      <p:sp>
        <p:nvSpPr>
          <p:cNvPr id="4" name="Marcador de pie de página 3">
            <a:extLst>
              <a:ext uri="{FF2B5EF4-FFF2-40B4-BE49-F238E27FC236}">
                <a16:creationId xmlns:a16="http://schemas.microsoft.com/office/drawing/2014/main" id="{F8CA9559-CF81-4F5E-AD69-3D48144CCB1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CCA4676-74CD-467E-8BB8-E6EF496AC8AC}"/>
              </a:ext>
            </a:extLst>
          </p:cNvPr>
          <p:cNvSpPr>
            <a:spLocks noGrp="1"/>
          </p:cNvSpPr>
          <p:nvPr>
            <p:ph type="sldNum" sz="quarter" idx="12"/>
          </p:nvPr>
        </p:nvSpPr>
        <p:spPr/>
        <p:txBody>
          <a:bodyPr/>
          <a:lstStyle/>
          <a:p>
            <a:fld id="{45518F0A-960C-4EF5-B04D-92B124F56EFA}" type="slidenum">
              <a:rPr lang="es-ES" smtClean="0"/>
              <a:t>‹Nº›</a:t>
            </a:fld>
            <a:endParaRPr lang="es-ES"/>
          </a:p>
        </p:txBody>
      </p:sp>
    </p:spTree>
    <p:extLst>
      <p:ext uri="{BB962C8B-B14F-4D97-AF65-F5344CB8AC3E}">
        <p14:creationId xmlns:p14="http://schemas.microsoft.com/office/powerpoint/2010/main" val="329198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15BCBC8-F46D-4974-8FD9-7F339F0E4AF1}"/>
              </a:ext>
            </a:extLst>
          </p:cNvPr>
          <p:cNvSpPr>
            <a:spLocks noGrp="1"/>
          </p:cNvSpPr>
          <p:nvPr>
            <p:ph type="dt" sz="half" idx="10"/>
          </p:nvPr>
        </p:nvSpPr>
        <p:spPr/>
        <p:txBody>
          <a:bodyPr/>
          <a:lstStyle/>
          <a:p>
            <a:fld id="{8F22463D-B433-412C-B5AA-A14811FE07CD}" type="datetimeFigureOut">
              <a:rPr lang="es-ES" smtClean="0"/>
              <a:t>03/02/2023</a:t>
            </a:fld>
            <a:endParaRPr lang="es-ES"/>
          </a:p>
        </p:txBody>
      </p:sp>
      <p:sp>
        <p:nvSpPr>
          <p:cNvPr id="3" name="Marcador de pie de página 2">
            <a:extLst>
              <a:ext uri="{FF2B5EF4-FFF2-40B4-BE49-F238E27FC236}">
                <a16:creationId xmlns:a16="http://schemas.microsoft.com/office/drawing/2014/main" id="{D3026AEB-A83E-4CDB-821E-5B5E0B7FFD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157C941-3F58-4AF7-8E19-088449C5EEBC}"/>
              </a:ext>
            </a:extLst>
          </p:cNvPr>
          <p:cNvSpPr>
            <a:spLocks noGrp="1"/>
          </p:cNvSpPr>
          <p:nvPr>
            <p:ph type="sldNum" sz="quarter" idx="12"/>
          </p:nvPr>
        </p:nvSpPr>
        <p:spPr/>
        <p:txBody>
          <a:bodyPr/>
          <a:lstStyle/>
          <a:p>
            <a:fld id="{45518F0A-960C-4EF5-B04D-92B124F56EFA}" type="slidenum">
              <a:rPr lang="es-ES" smtClean="0"/>
              <a:t>‹Nº›</a:t>
            </a:fld>
            <a:endParaRPr lang="es-ES"/>
          </a:p>
        </p:txBody>
      </p:sp>
    </p:spTree>
    <p:extLst>
      <p:ext uri="{BB962C8B-B14F-4D97-AF65-F5344CB8AC3E}">
        <p14:creationId xmlns:p14="http://schemas.microsoft.com/office/powerpoint/2010/main" val="2835383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E4334B-8713-4624-A8A1-60F09F673A8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70D7378-3F05-482E-8AC3-D2BCC6FDCA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AA565E8-42ED-4030-B1CE-33C5DAE84F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75599F-CA97-4318-A637-8FCA827236DA}"/>
              </a:ext>
            </a:extLst>
          </p:cNvPr>
          <p:cNvSpPr>
            <a:spLocks noGrp="1"/>
          </p:cNvSpPr>
          <p:nvPr>
            <p:ph type="dt" sz="half" idx="10"/>
          </p:nvPr>
        </p:nvSpPr>
        <p:spPr/>
        <p:txBody>
          <a:bodyPr/>
          <a:lstStyle/>
          <a:p>
            <a:fld id="{8F22463D-B433-412C-B5AA-A14811FE07CD}" type="datetimeFigureOut">
              <a:rPr lang="es-ES" smtClean="0"/>
              <a:t>03/02/2023</a:t>
            </a:fld>
            <a:endParaRPr lang="es-ES"/>
          </a:p>
        </p:txBody>
      </p:sp>
      <p:sp>
        <p:nvSpPr>
          <p:cNvPr id="6" name="Marcador de pie de página 5">
            <a:extLst>
              <a:ext uri="{FF2B5EF4-FFF2-40B4-BE49-F238E27FC236}">
                <a16:creationId xmlns:a16="http://schemas.microsoft.com/office/drawing/2014/main" id="{894D33C4-B0D7-485C-A77D-074FEE84003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C13A36A-A51C-48DD-A665-412B2DF9E572}"/>
              </a:ext>
            </a:extLst>
          </p:cNvPr>
          <p:cNvSpPr>
            <a:spLocks noGrp="1"/>
          </p:cNvSpPr>
          <p:nvPr>
            <p:ph type="sldNum" sz="quarter" idx="12"/>
          </p:nvPr>
        </p:nvSpPr>
        <p:spPr/>
        <p:txBody>
          <a:bodyPr/>
          <a:lstStyle/>
          <a:p>
            <a:fld id="{45518F0A-960C-4EF5-B04D-92B124F56EFA}" type="slidenum">
              <a:rPr lang="es-ES" smtClean="0"/>
              <a:t>‹Nº›</a:t>
            </a:fld>
            <a:endParaRPr lang="es-ES"/>
          </a:p>
        </p:txBody>
      </p:sp>
    </p:spTree>
    <p:extLst>
      <p:ext uri="{BB962C8B-B14F-4D97-AF65-F5344CB8AC3E}">
        <p14:creationId xmlns:p14="http://schemas.microsoft.com/office/powerpoint/2010/main" val="2410246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85719C-D911-4597-85F7-6560283CA3A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216DDAF-2D9D-45D1-A93F-BCABDE06A0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8905FB4-9E2B-4E50-ACB5-C053194BDF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40A37EC-D948-4DAF-95E7-E4E5C2680A96}"/>
              </a:ext>
            </a:extLst>
          </p:cNvPr>
          <p:cNvSpPr>
            <a:spLocks noGrp="1"/>
          </p:cNvSpPr>
          <p:nvPr>
            <p:ph type="dt" sz="half" idx="10"/>
          </p:nvPr>
        </p:nvSpPr>
        <p:spPr/>
        <p:txBody>
          <a:bodyPr/>
          <a:lstStyle/>
          <a:p>
            <a:fld id="{8F22463D-B433-412C-B5AA-A14811FE07CD}" type="datetimeFigureOut">
              <a:rPr lang="es-ES" smtClean="0"/>
              <a:t>03/02/2023</a:t>
            </a:fld>
            <a:endParaRPr lang="es-ES"/>
          </a:p>
        </p:txBody>
      </p:sp>
      <p:sp>
        <p:nvSpPr>
          <p:cNvPr id="6" name="Marcador de pie de página 5">
            <a:extLst>
              <a:ext uri="{FF2B5EF4-FFF2-40B4-BE49-F238E27FC236}">
                <a16:creationId xmlns:a16="http://schemas.microsoft.com/office/drawing/2014/main" id="{429F4970-0248-4E72-87DC-ADD468251C7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CF4E3D9-79E0-4FB7-B11F-E1D6B4764560}"/>
              </a:ext>
            </a:extLst>
          </p:cNvPr>
          <p:cNvSpPr>
            <a:spLocks noGrp="1"/>
          </p:cNvSpPr>
          <p:nvPr>
            <p:ph type="sldNum" sz="quarter" idx="12"/>
          </p:nvPr>
        </p:nvSpPr>
        <p:spPr/>
        <p:txBody>
          <a:bodyPr/>
          <a:lstStyle/>
          <a:p>
            <a:fld id="{45518F0A-960C-4EF5-B04D-92B124F56EFA}" type="slidenum">
              <a:rPr lang="es-ES" smtClean="0"/>
              <a:t>‹Nº›</a:t>
            </a:fld>
            <a:endParaRPr lang="es-ES"/>
          </a:p>
        </p:txBody>
      </p:sp>
    </p:spTree>
    <p:extLst>
      <p:ext uri="{BB962C8B-B14F-4D97-AF65-F5344CB8AC3E}">
        <p14:creationId xmlns:p14="http://schemas.microsoft.com/office/powerpoint/2010/main" val="197827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A27CDEE-87E3-48BC-9347-1258A48950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C1CF07-1B47-416E-8A7D-4523548353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B936789-0247-46E1-82F0-063EB4903C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2463D-B433-412C-B5AA-A14811FE07CD}" type="datetimeFigureOut">
              <a:rPr lang="es-ES" smtClean="0"/>
              <a:t>03/02/2023</a:t>
            </a:fld>
            <a:endParaRPr lang="es-ES"/>
          </a:p>
        </p:txBody>
      </p:sp>
      <p:sp>
        <p:nvSpPr>
          <p:cNvPr id="5" name="Marcador de pie de página 4">
            <a:extLst>
              <a:ext uri="{FF2B5EF4-FFF2-40B4-BE49-F238E27FC236}">
                <a16:creationId xmlns:a16="http://schemas.microsoft.com/office/drawing/2014/main" id="{F8D98332-80CD-4D58-A65C-40F316F6D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01E8204A-F8D6-4BE1-BFF7-D86FA7326B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18F0A-960C-4EF5-B04D-92B124F56EFA}" type="slidenum">
              <a:rPr lang="es-ES" smtClean="0"/>
              <a:t>‹Nº›</a:t>
            </a:fld>
            <a:endParaRPr lang="es-ES"/>
          </a:p>
        </p:txBody>
      </p:sp>
    </p:spTree>
    <p:extLst>
      <p:ext uri="{BB962C8B-B14F-4D97-AF65-F5344CB8AC3E}">
        <p14:creationId xmlns:p14="http://schemas.microsoft.com/office/powerpoint/2010/main" val="551143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15">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023AAAD4-B33A-4651-B760-3B45E9AEE347}"/>
              </a:ext>
            </a:extLst>
          </p:cNvPr>
          <p:cNvSpPr>
            <a:spLocks noGrp="1"/>
          </p:cNvSpPr>
          <p:nvPr>
            <p:ph type="ctrTitle"/>
          </p:nvPr>
        </p:nvSpPr>
        <p:spPr>
          <a:xfrm>
            <a:off x="1386865" y="818984"/>
            <a:ext cx="9492629" cy="3268520"/>
          </a:xfrm>
        </p:spPr>
        <p:txBody>
          <a:bodyPr>
            <a:normAutofit/>
          </a:bodyPr>
          <a:lstStyle/>
          <a:p>
            <a:r>
              <a:rPr lang="es-ES" sz="4800" dirty="0">
                <a:solidFill>
                  <a:srgbClr val="FFFFFF"/>
                </a:solidFill>
              </a:rPr>
              <a:t>CUMPLIMENTACIÓN  HOJA EXCEL REPORTE DATOS MECANISMO DE VERIFICACIÓN</a:t>
            </a:r>
          </a:p>
        </p:txBody>
      </p:sp>
      <p:sp>
        <p:nvSpPr>
          <p:cNvPr id="26" name="Rectangle 17">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ítulo 2">
            <a:extLst>
              <a:ext uri="{FF2B5EF4-FFF2-40B4-BE49-F238E27FC236}">
                <a16:creationId xmlns:a16="http://schemas.microsoft.com/office/drawing/2014/main" id="{7126DAED-9753-4512-A984-E6473D480C3F}"/>
              </a:ext>
            </a:extLst>
          </p:cNvPr>
          <p:cNvSpPr>
            <a:spLocks noGrp="1"/>
          </p:cNvSpPr>
          <p:nvPr>
            <p:ph type="subTitle" idx="1"/>
          </p:nvPr>
        </p:nvSpPr>
        <p:spPr>
          <a:xfrm>
            <a:off x="1015068" y="4797188"/>
            <a:ext cx="10293291" cy="1241828"/>
          </a:xfrm>
        </p:spPr>
        <p:txBody>
          <a:bodyPr>
            <a:normAutofit/>
          </a:bodyPr>
          <a:lstStyle/>
          <a:p>
            <a:pPr algn="r"/>
            <a:r>
              <a:rPr lang="es-ES" dirty="0">
                <a:solidFill>
                  <a:srgbClr val="FFFFFF"/>
                </a:solidFill>
              </a:rPr>
              <a:t>C23.I4 NUEVOS PROYECTOS TERRITORIALES PARA EL REEQUILIBRIO Y LA </a:t>
            </a:r>
            <a:r>
              <a:rPr lang="es-ES" sz="2000" dirty="0">
                <a:solidFill>
                  <a:srgbClr val="FFFFFF"/>
                </a:solidFill>
              </a:rPr>
              <a:t>EQUIDAD</a:t>
            </a:r>
          </a:p>
          <a:p>
            <a:r>
              <a:rPr lang="es-ES" sz="2000" dirty="0">
                <a:solidFill>
                  <a:srgbClr val="FFFFFF"/>
                </a:solidFill>
              </a:rPr>
              <a:t>COLECTIVOS VULNERABLES</a:t>
            </a:r>
          </a:p>
        </p:txBody>
      </p:sp>
      <p:sp>
        <p:nvSpPr>
          <p:cNvPr id="20" name="Rectangle 19">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0 Imagen">
            <a:extLst>
              <a:ext uri="{FF2B5EF4-FFF2-40B4-BE49-F238E27FC236}">
                <a16:creationId xmlns:a16="http://schemas.microsoft.com/office/drawing/2014/main" id="{8B4BD46C-FF4F-406D-9280-EAC61B72E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4623" y="5846717"/>
            <a:ext cx="6767195" cy="338455"/>
          </a:xfrm>
          <a:prstGeom prst="rect">
            <a:avLst/>
          </a:prstGeom>
          <a:ln w="6350">
            <a:solidFill>
              <a:srgbClr val="44546A"/>
            </a:solidFill>
          </a:ln>
        </p:spPr>
      </p:pic>
      <p:pic>
        <p:nvPicPr>
          <p:cNvPr id="12" name="Imagen 11" descr="Texto&#10;&#10;Descripción generada automáticamente">
            <a:extLst>
              <a:ext uri="{FF2B5EF4-FFF2-40B4-BE49-F238E27FC236}">
                <a16:creationId xmlns:a16="http://schemas.microsoft.com/office/drawing/2014/main" id="{BA03936A-2589-406F-A102-C9341023C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4623" y="6190758"/>
            <a:ext cx="1137920" cy="321310"/>
          </a:xfrm>
          <a:prstGeom prst="rect">
            <a:avLst/>
          </a:prstGeom>
        </p:spPr>
      </p:pic>
      <p:pic>
        <p:nvPicPr>
          <p:cNvPr id="13" name="Imagen 12" descr="Un dibujo de una cara feliz&#10;&#10;Descripción generada automáticamente con confianza baja">
            <a:extLst>
              <a:ext uri="{FF2B5EF4-FFF2-40B4-BE49-F238E27FC236}">
                <a16:creationId xmlns:a16="http://schemas.microsoft.com/office/drawing/2014/main" id="{A3B5B20D-B9BA-4AA6-9A41-B111CA89EE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8011" y="6223461"/>
            <a:ext cx="949960" cy="192405"/>
          </a:xfrm>
          <a:prstGeom prst="rect">
            <a:avLst/>
          </a:prstGeom>
        </p:spPr>
      </p:pic>
    </p:spTree>
    <p:extLst>
      <p:ext uri="{BB962C8B-B14F-4D97-AF65-F5344CB8AC3E}">
        <p14:creationId xmlns:p14="http://schemas.microsoft.com/office/powerpoint/2010/main" val="2009084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297C00-C0A9-4A66-BBB3-B68FD9DF8D32}"/>
              </a:ext>
            </a:extLst>
          </p:cNvPr>
          <p:cNvSpPr>
            <a:spLocks noGrp="1"/>
          </p:cNvSpPr>
          <p:nvPr>
            <p:ph type="ctrTitle"/>
          </p:nvPr>
        </p:nvSpPr>
        <p:spPr>
          <a:xfrm>
            <a:off x="251670" y="248038"/>
            <a:ext cx="7801762" cy="1159200"/>
          </a:xfrm>
        </p:spPr>
        <p:txBody>
          <a:bodyPr anchor="ctr">
            <a:normAutofit/>
          </a:bodyPr>
          <a:lstStyle/>
          <a:p>
            <a:pPr algn="l"/>
            <a:r>
              <a:rPr lang="es-ES" sz="2500" dirty="0">
                <a:solidFill>
                  <a:srgbClr val="FFFFFF"/>
                </a:solidFill>
              </a:rPr>
              <a:t>4.Datos del itinerario.  Servicio 05 Becas formación</a:t>
            </a:r>
            <a:br>
              <a:rPr lang="es-ES" sz="2500" dirty="0">
                <a:solidFill>
                  <a:srgbClr val="FFFFFF"/>
                </a:solidFill>
              </a:rPr>
            </a:br>
            <a:r>
              <a:rPr lang="es-ES" sz="2500" dirty="0">
                <a:solidFill>
                  <a:srgbClr val="FFFFFF"/>
                </a:solidFill>
              </a:rPr>
              <a:t>                                         Servicio 06 Becas de conciliación</a:t>
            </a:r>
          </a:p>
        </p:txBody>
      </p:sp>
      <p:sp>
        <p:nvSpPr>
          <p:cNvPr id="3" name="Subtítulo 2">
            <a:extLst>
              <a:ext uri="{FF2B5EF4-FFF2-40B4-BE49-F238E27FC236}">
                <a16:creationId xmlns:a16="http://schemas.microsoft.com/office/drawing/2014/main" id="{3CED2D93-B86F-419C-8C80-D7682DCC3AC1}"/>
              </a:ext>
            </a:extLst>
          </p:cNvPr>
          <p:cNvSpPr>
            <a:spLocks noGrp="1"/>
          </p:cNvSpPr>
          <p:nvPr>
            <p:ph type="subTitle" idx="1"/>
          </p:nvPr>
        </p:nvSpPr>
        <p:spPr>
          <a:xfrm>
            <a:off x="8572499" y="390832"/>
            <a:ext cx="3233585" cy="873612"/>
          </a:xfrm>
        </p:spPr>
        <p:txBody>
          <a:bodyPr anchor="ctr">
            <a:normAutofit/>
          </a:bodyPr>
          <a:lstStyle/>
          <a:p>
            <a:r>
              <a:rPr lang="es-ES">
                <a:solidFill>
                  <a:srgbClr val="FFFFFF"/>
                </a:solidFill>
              </a:rPr>
              <a:t>Formato</a:t>
            </a:r>
            <a:endParaRPr lang="es-ES" dirty="0">
              <a:solidFill>
                <a:srgbClr val="FFFFFF"/>
              </a:solidFill>
            </a:endParaRPr>
          </a:p>
        </p:txBody>
      </p:sp>
      <p:pic>
        <p:nvPicPr>
          <p:cNvPr id="9" name="Imagen 8">
            <a:extLst>
              <a:ext uri="{FF2B5EF4-FFF2-40B4-BE49-F238E27FC236}">
                <a16:creationId xmlns:a16="http://schemas.microsoft.com/office/drawing/2014/main" id="{0727436A-1F30-47EF-9477-7F8B2B3A4623}"/>
              </a:ext>
            </a:extLst>
          </p:cNvPr>
          <p:cNvPicPr>
            <a:picLocks noChangeAspect="1"/>
          </p:cNvPicPr>
          <p:nvPr/>
        </p:nvPicPr>
        <p:blipFill rotWithShape="1">
          <a:blip r:embed="rId2"/>
          <a:srcRect t="31318" r="1453" b="29923"/>
          <a:stretch/>
        </p:blipFill>
        <p:spPr>
          <a:xfrm>
            <a:off x="-3" y="4447898"/>
            <a:ext cx="12099854" cy="2162064"/>
          </a:xfrm>
          <a:prstGeom prst="rect">
            <a:avLst/>
          </a:prstGeom>
        </p:spPr>
      </p:pic>
      <p:sp>
        <p:nvSpPr>
          <p:cNvPr id="6" name="CuadroTexto 5">
            <a:extLst>
              <a:ext uri="{FF2B5EF4-FFF2-40B4-BE49-F238E27FC236}">
                <a16:creationId xmlns:a16="http://schemas.microsoft.com/office/drawing/2014/main" id="{632DCAF5-DEE7-474D-BFAB-374ECE3BD9FF}"/>
              </a:ext>
            </a:extLst>
          </p:cNvPr>
          <p:cNvSpPr txBox="1"/>
          <p:nvPr/>
        </p:nvSpPr>
        <p:spPr>
          <a:xfrm>
            <a:off x="10805150" y="6601976"/>
            <a:ext cx="1115736" cy="307777"/>
          </a:xfrm>
          <a:prstGeom prst="rect">
            <a:avLst/>
          </a:prstGeom>
          <a:noFill/>
        </p:spPr>
        <p:txBody>
          <a:bodyPr wrap="square" rtlCol="0">
            <a:spAutoFit/>
          </a:bodyPr>
          <a:lstStyle/>
          <a:p>
            <a:r>
              <a:rPr lang="es-ES" sz="1400" dirty="0">
                <a:solidFill>
                  <a:srgbClr val="FF0000"/>
                </a:solidFill>
              </a:rPr>
              <a:t>Desplegable</a:t>
            </a:r>
            <a:endParaRPr lang="es-ES" sz="1400" dirty="0"/>
          </a:p>
        </p:txBody>
      </p:sp>
      <p:pic>
        <p:nvPicPr>
          <p:cNvPr id="10" name="Imagen 9">
            <a:extLst>
              <a:ext uri="{FF2B5EF4-FFF2-40B4-BE49-F238E27FC236}">
                <a16:creationId xmlns:a16="http://schemas.microsoft.com/office/drawing/2014/main" id="{29EB7D31-93B0-4C46-9D58-880B7BB3415C}"/>
              </a:ext>
            </a:extLst>
          </p:cNvPr>
          <p:cNvPicPr>
            <a:picLocks noChangeAspect="1"/>
          </p:cNvPicPr>
          <p:nvPr/>
        </p:nvPicPr>
        <p:blipFill rotWithShape="1">
          <a:blip r:embed="rId3"/>
          <a:srcRect l="9082" t="19493" r="40207" b="54779"/>
          <a:stretch/>
        </p:blipFill>
        <p:spPr>
          <a:xfrm>
            <a:off x="335560" y="1723922"/>
            <a:ext cx="7961152" cy="2195548"/>
          </a:xfrm>
          <a:prstGeom prst="rect">
            <a:avLst/>
          </a:prstGeom>
        </p:spPr>
      </p:pic>
      <p:sp>
        <p:nvSpPr>
          <p:cNvPr id="11" name="CuadroTexto 10">
            <a:extLst>
              <a:ext uri="{FF2B5EF4-FFF2-40B4-BE49-F238E27FC236}">
                <a16:creationId xmlns:a16="http://schemas.microsoft.com/office/drawing/2014/main" id="{131E2CB6-8A8A-44CF-BC6B-734DA218929B}"/>
              </a:ext>
            </a:extLst>
          </p:cNvPr>
          <p:cNvSpPr txBox="1"/>
          <p:nvPr/>
        </p:nvSpPr>
        <p:spPr>
          <a:xfrm>
            <a:off x="662730" y="3137483"/>
            <a:ext cx="9496338" cy="646331"/>
          </a:xfrm>
          <a:prstGeom prst="rect">
            <a:avLst/>
          </a:prstGeom>
          <a:noFill/>
        </p:spPr>
        <p:txBody>
          <a:bodyPr wrap="square" rtlCol="0">
            <a:spAutoFit/>
          </a:bodyPr>
          <a:lstStyle/>
          <a:p>
            <a:r>
              <a:rPr lang="es-ES" dirty="0">
                <a:solidFill>
                  <a:srgbClr val="FF0000"/>
                </a:solidFill>
              </a:rPr>
              <a:t>No insertar datos, las becas</a:t>
            </a:r>
          </a:p>
          <a:p>
            <a:r>
              <a:rPr lang="es-ES" dirty="0">
                <a:solidFill>
                  <a:srgbClr val="FF0000"/>
                </a:solidFill>
              </a:rPr>
              <a:t> de asistencia van al servicio 8, tanto de formación como de orientación</a:t>
            </a:r>
          </a:p>
        </p:txBody>
      </p:sp>
    </p:spTree>
    <p:extLst>
      <p:ext uri="{BB962C8B-B14F-4D97-AF65-F5344CB8AC3E}">
        <p14:creationId xmlns:p14="http://schemas.microsoft.com/office/powerpoint/2010/main" val="3077155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297C00-C0A9-4A66-BBB3-B68FD9DF8D32}"/>
              </a:ext>
            </a:extLst>
          </p:cNvPr>
          <p:cNvSpPr>
            <a:spLocks noGrp="1"/>
          </p:cNvSpPr>
          <p:nvPr>
            <p:ph type="ctrTitle"/>
          </p:nvPr>
        </p:nvSpPr>
        <p:spPr>
          <a:xfrm>
            <a:off x="251670" y="248038"/>
            <a:ext cx="7801762" cy="1159200"/>
          </a:xfrm>
        </p:spPr>
        <p:txBody>
          <a:bodyPr anchor="ctr">
            <a:normAutofit/>
          </a:bodyPr>
          <a:lstStyle/>
          <a:p>
            <a:pPr algn="l"/>
            <a:r>
              <a:rPr lang="es-ES" sz="2500" dirty="0">
                <a:solidFill>
                  <a:srgbClr val="FFFFFF"/>
                </a:solidFill>
              </a:rPr>
              <a:t>4.Datos del itinerario. Servicio 07 Ayudas a la contratación</a:t>
            </a:r>
          </a:p>
        </p:txBody>
      </p:sp>
      <p:sp>
        <p:nvSpPr>
          <p:cNvPr id="3" name="Subtítulo 2">
            <a:extLst>
              <a:ext uri="{FF2B5EF4-FFF2-40B4-BE49-F238E27FC236}">
                <a16:creationId xmlns:a16="http://schemas.microsoft.com/office/drawing/2014/main" id="{3CED2D93-B86F-419C-8C80-D7682DCC3AC1}"/>
              </a:ext>
            </a:extLst>
          </p:cNvPr>
          <p:cNvSpPr>
            <a:spLocks noGrp="1"/>
          </p:cNvSpPr>
          <p:nvPr>
            <p:ph type="subTitle" idx="1"/>
          </p:nvPr>
        </p:nvSpPr>
        <p:spPr>
          <a:xfrm>
            <a:off x="8572499" y="390832"/>
            <a:ext cx="3233585" cy="873612"/>
          </a:xfrm>
        </p:spPr>
        <p:txBody>
          <a:bodyPr anchor="ctr">
            <a:normAutofit/>
          </a:bodyPr>
          <a:lstStyle/>
          <a:p>
            <a:r>
              <a:rPr lang="es-ES">
                <a:solidFill>
                  <a:srgbClr val="FFFFFF"/>
                </a:solidFill>
              </a:rPr>
              <a:t>Formato</a:t>
            </a:r>
            <a:endParaRPr lang="es-ES" dirty="0">
              <a:solidFill>
                <a:srgbClr val="FFFFFF"/>
              </a:solidFill>
            </a:endParaRPr>
          </a:p>
        </p:txBody>
      </p:sp>
      <p:pic>
        <p:nvPicPr>
          <p:cNvPr id="5" name="Imagen 4">
            <a:extLst>
              <a:ext uri="{FF2B5EF4-FFF2-40B4-BE49-F238E27FC236}">
                <a16:creationId xmlns:a16="http://schemas.microsoft.com/office/drawing/2014/main" id="{8B9EA54B-3EB8-439A-842F-56C30E655710}"/>
              </a:ext>
            </a:extLst>
          </p:cNvPr>
          <p:cNvPicPr>
            <a:picLocks noChangeAspect="1"/>
          </p:cNvPicPr>
          <p:nvPr/>
        </p:nvPicPr>
        <p:blipFill rotWithShape="1">
          <a:blip r:embed="rId2"/>
          <a:srcRect b="70894"/>
          <a:stretch/>
        </p:blipFill>
        <p:spPr>
          <a:xfrm>
            <a:off x="251670" y="2219511"/>
            <a:ext cx="12191998" cy="1996068"/>
          </a:xfrm>
          <a:prstGeom prst="rect">
            <a:avLst/>
          </a:prstGeom>
        </p:spPr>
      </p:pic>
      <p:sp>
        <p:nvSpPr>
          <p:cNvPr id="4" name="CuadroTexto 3">
            <a:extLst>
              <a:ext uri="{FF2B5EF4-FFF2-40B4-BE49-F238E27FC236}">
                <a16:creationId xmlns:a16="http://schemas.microsoft.com/office/drawing/2014/main" id="{F34FB707-3B6E-43EB-9222-21E82A80D0F0}"/>
              </a:ext>
            </a:extLst>
          </p:cNvPr>
          <p:cNvSpPr txBox="1"/>
          <p:nvPr/>
        </p:nvSpPr>
        <p:spPr>
          <a:xfrm>
            <a:off x="-3" y="5352123"/>
            <a:ext cx="10648950" cy="369332"/>
          </a:xfrm>
          <a:prstGeom prst="rect">
            <a:avLst/>
          </a:prstGeom>
          <a:noFill/>
        </p:spPr>
        <p:txBody>
          <a:bodyPr wrap="square" rtlCol="0">
            <a:spAutoFit/>
          </a:bodyPr>
          <a:lstStyle/>
          <a:p>
            <a:pPr algn="ctr"/>
            <a:r>
              <a:rPr lang="es-ES" b="1" dirty="0">
                <a:solidFill>
                  <a:srgbClr val="0070C0"/>
                </a:solidFill>
              </a:rPr>
              <a:t>No se informa</a:t>
            </a:r>
          </a:p>
        </p:txBody>
      </p:sp>
      <p:sp>
        <p:nvSpPr>
          <p:cNvPr id="6" name="CuadroTexto 5">
            <a:extLst>
              <a:ext uri="{FF2B5EF4-FFF2-40B4-BE49-F238E27FC236}">
                <a16:creationId xmlns:a16="http://schemas.microsoft.com/office/drawing/2014/main" id="{BB06C101-07BE-4700-9F78-F448ED8084D0}"/>
              </a:ext>
            </a:extLst>
          </p:cNvPr>
          <p:cNvSpPr txBox="1"/>
          <p:nvPr/>
        </p:nvSpPr>
        <p:spPr>
          <a:xfrm>
            <a:off x="5164822" y="3915457"/>
            <a:ext cx="1115736" cy="307777"/>
          </a:xfrm>
          <a:prstGeom prst="rect">
            <a:avLst/>
          </a:prstGeom>
          <a:noFill/>
        </p:spPr>
        <p:txBody>
          <a:bodyPr wrap="square" rtlCol="0">
            <a:spAutoFit/>
          </a:bodyPr>
          <a:lstStyle/>
          <a:p>
            <a:r>
              <a:rPr lang="es-ES" sz="1400" dirty="0">
                <a:solidFill>
                  <a:srgbClr val="FF0000"/>
                </a:solidFill>
              </a:rPr>
              <a:t>Desplegable</a:t>
            </a:r>
            <a:endParaRPr lang="es-ES" dirty="0"/>
          </a:p>
        </p:txBody>
      </p:sp>
      <p:sp>
        <p:nvSpPr>
          <p:cNvPr id="7" name="CuadroTexto 6">
            <a:extLst>
              <a:ext uri="{FF2B5EF4-FFF2-40B4-BE49-F238E27FC236}">
                <a16:creationId xmlns:a16="http://schemas.microsoft.com/office/drawing/2014/main" id="{88EC0831-F653-4066-8D41-BF67E0BAB444}"/>
              </a:ext>
            </a:extLst>
          </p:cNvPr>
          <p:cNvSpPr txBox="1"/>
          <p:nvPr/>
        </p:nvSpPr>
        <p:spPr>
          <a:xfrm>
            <a:off x="10746297" y="3915457"/>
            <a:ext cx="1342239" cy="307777"/>
          </a:xfrm>
          <a:prstGeom prst="rect">
            <a:avLst/>
          </a:prstGeom>
          <a:noFill/>
        </p:spPr>
        <p:txBody>
          <a:bodyPr wrap="square" rtlCol="0">
            <a:spAutoFit/>
          </a:bodyPr>
          <a:lstStyle/>
          <a:p>
            <a:r>
              <a:rPr lang="es-ES" sz="1400" dirty="0">
                <a:solidFill>
                  <a:srgbClr val="FF0000"/>
                </a:solidFill>
              </a:rPr>
              <a:t>Desplegable</a:t>
            </a:r>
            <a:endParaRPr lang="es-ES" dirty="0"/>
          </a:p>
        </p:txBody>
      </p:sp>
    </p:spTree>
    <p:extLst>
      <p:ext uri="{BB962C8B-B14F-4D97-AF65-F5344CB8AC3E}">
        <p14:creationId xmlns:p14="http://schemas.microsoft.com/office/powerpoint/2010/main" val="471101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297C00-C0A9-4A66-BBB3-B68FD9DF8D32}"/>
              </a:ext>
            </a:extLst>
          </p:cNvPr>
          <p:cNvSpPr>
            <a:spLocks noGrp="1"/>
          </p:cNvSpPr>
          <p:nvPr>
            <p:ph type="ctrTitle"/>
          </p:nvPr>
        </p:nvSpPr>
        <p:spPr>
          <a:xfrm>
            <a:off x="251670" y="248038"/>
            <a:ext cx="8320828" cy="1159200"/>
          </a:xfrm>
        </p:spPr>
        <p:txBody>
          <a:bodyPr anchor="ctr">
            <a:normAutofit/>
          </a:bodyPr>
          <a:lstStyle/>
          <a:p>
            <a:pPr algn="l"/>
            <a:r>
              <a:rPr lang="es-ES" sz="2500" dirty="0">
                <a:solidFill>
                  <a:srgbClr val="FFFFFF"/>
                </a:solidFill>
              </a:rPr>
              <a:t>4.Datos del itinerario. Servicio 08 Becas orientación</a:t>
            </a:r>
          </a:p>
        </p:txBody>
      </p:sp>
      <p:sp>
        <p:nvSpPr>
          <p:cNvPr id="3" name="Subtítulo 2">
            <a:extLst>
              <a:ext uri="{FF2B5EF4-FFF2-40B4-BE49-F238E27FC236}">
                <a16:creationId xmlns:a16="http://schemas.microsoft.com/office/drawing/2014/main" id="{3CED2D93-B86F-419C-8C80-D7682DCC3AC1}"/>
              </a:ext>
            </a:extLst>
          </p:cNvPr>
          <p:cNvSpPr>
            <a:spLocks noGrp="1"/>
          </p:cNvSpPr>
          <p:nvPr>
            <p:ph type="subTitle" idx="1"/>
          </p:nvPr>
        </p:nvSpPr>
        <p:spPr>
          <a:xfrm>
            <a:off x="8572499" y="390832"/>
            <a:ext cx="3233585" cy="873612"/>
          </a:xfrm>
        </p:spPr>
        <p:txBody>
          <a:bodyPr anchor="ctr">
            <a:normAutofit/>
          </a:bodyPr>
          <a:lstStyle/>
          <a:p>
            <a:r>
              <a:rPr lang="es-ES">
                <a:solidFill>
                  <a:srgbClr val="FFFFFF"/>
                </a:solidFill>
              </a:rPr>
              <a:t>Formato</a:t>
            </a:r>
            <a:endParaRPr lang="es-ES" dirty="0">
              <a:solidFill>
                <a:srgbClr val="FFFFFF"/>
              </a:solidFill>
            </a:endParaRPr>
          </a:p>
        </p:txBody>
      </p:sp>
      <p:pic>
        <p:nvPicPr>
          <p:cNvPr id="5" name="Imagen 4">
            <a:extLst>
              <a:ext uri="{FF2B5EF4-FFF2-40B4-BE49-F238E27FC236}">
                <a16:creationId xmlns:a16="http://schemas.microsoft.com/office/drawing/2014/main" id="{DB87463A-8D5E-4FF1-824C-5F4CF33B1F96}"/>
              </a:ext>
            </a:extLst>
          </p:cNvPr>
          <p:cNvPicPr>
            <a:picLocks noChangeAspect="1"/>
          </p:cNvPicPr>
          <p:nvPr/>
        </p:nvPicPr>
        <p:blipFill rotWithShape="1">
          <a:blip r:embed="rId2"/>
          <a:srcRect t="24137" r="-3430" b="37520"/>
          <a:stretch/>
        </p:blipFill>
        <p:spPr>
          <a:xfrm>
            <a:off x="0" y="1458566"/>
            <a:ext cx="11979479" cy="2552913"/>
          </a:xfrm>
          <a:prstGeom prst="rect">
            <a:avLst/>
          </a:prstGeom>
        </p:spPr>
      </p:pic>
      <p:pic>
        <p:nvPicPr>
          <p:cNvPr id="8" name="Imagen 7">
            <a:extLst>
              <a:ext uri="{FF2B5EF4-FFF2-40B4-BE49-F238E27FC236}">
                <a16:creationId xmlns:a16="http://schemas.microsoft.com/office/drawing/2014/main" id="{7E417CF9-DBFE-4996-B32E-5B5B8996A303}"/>
              </a:ext>
            </a:extLst>
          </p:cNvPr>
          <p:cNvPicPr>
            <a:picLocks noChangeAspect="1"/>
          </p:cNvPicPr>
          <p:nvPr/>
        </p:nvPicPr>
        <p:blipFill rotWithShape="1">
          <a:blip r:embed="rId3"/>
          <a:srcRect t="28655" r="951" b="31884"/>
          <a:stretch/>
        </p:blipFill>
        <p:spPr>
          <a:xfrm>
            <a:off x="-3" y="4000380"/>
            <a:ext cx="11656000" cy="2612117"/>
          </a:xfrm>
          <a:prstGeom prst="rect">
            <a:avLst/>
          </a:prstGeom>
        </p:spPr>
      </p:pic>
      <p:sp>
        <p:nvSpPr>
          <p:cNvPr id="4" name="CuadroTexto 3">
            <a:extLst>
              <a:ext uri="{FF2B5EF4-FFF2-40B4-BE49-F238E27FC236}">
                <a16:creationId xmlns:a16="http://schemas.microsoft.com/office/drawing/2014/main" id="{B3CAD1A4-D3E9-40D3-B97F-0EEDA32B331A}"/>
              </a:ext>
            </a:extLst>
          </p:cNvPr>
          <p:cNvSpPr txBox="1"/>
          <p:nvPr/>
        </p:nvSpPr>
        <p:spPr>
          <a:xfrm>
            <a:off x="8674216" y="3584209"/>
            <a:ext cx="1216404" cy="338554"/>
          </a:xfrm>
          <a:prstGeom prst="rect">
            <a:avLst/>
          </a:prstGeom>
          <a:noFill/>
        </p:spPr>
        <p:txBody>
          <a:bodyPr wrap="square" rtlCol="0">
            <a:spAutoFit/>
          </a:bodyPr>
          <a:lstStyle/>
          <a:p>
            <a:r>
              <a:rPr lang="es-ES" sz="1600" dirty="0">
                <a:solidFill>
                  <a:srgbClr val="FF0000"/>
                </a:solidFill>
              </a:rPr>
              <a:t>Desplegable</a:t>
            </a:r>
            <a:endParaRPr lang="es-ES" dirty="0"/>
          </a:p>
        </p:txBody>
      </p:sp>
      <p:sp>
        <p:nvSpPr>
          <p:cNvPr id="6" name="CuadroTexto 5">
            <a:extLst>
              <a:ext uri="{FF2B5EF4-FFF2-40B4-BE49-F238E27FC236}">
                <a16:creationId xmlns:a16="http://schemas.microsoft.com/office/drawing/2014/main" id="{3159F137-9DB1-4479-8CA6-33D343E08CAA}"/>
              </a:ext>
            </a:extLst>
          </p:cNvPr>
          <p:cNvSpPr txBox="1"/>
          <p:nvPr/>
        </p:nvSpPr>
        <p:spPr>
          <a:xfrm>
            <a:off x="9949344" y="6522226"/>
            <a:ext cx="1501629" cy="369332"/>
          </a:xfrm>
          <a:prstGeom prst="rect">
            <a:avLst/>
          </a:prstGeom>
          <a:noFill/>
        </p:spPr>
        <p:txBody>
          <a:bodyPr wrap="square" rtlCol="0">
            <a:spAutoFit/>
          </a:bodyPr>
          <a:lstStyle/>
          <a:p>
            <a:r>
              <a:rPr lang="es-ES" sz="1800" dirty="0">
                <a:solidFill>
                  <a:srgbClr val="FF0000"/>
                </a:solidFill>
              </a:rPr>
              <a:t>Desplegable</a:t>
            </a:r>
            <a:endParaRPr lang="es-ES" dirty="0"/>
          </a:p>
        </p:txBody>
      </p:sp>
      <p:sp>
        <p:nvSpPr>
          <p:cNvPr id="7" name="CuadroTexto 6">
            <a:extLst>
              <a:ext uri="{FF2B5EF4-FFF2-40B4-BE49-F238E27FC236}">
                <a16:creationId xmlns:a16="http://schemas.microsoft.com/office/drawing/2014/main" id="{528D8B15-0C02-4D2F-BDC9-8C13BD6B57B3}"/>
              </a:ext>
            </a:extLst>
          </p:cNvPr>
          <p:cNvSpPr txBox="1"/>
          <p:nvPr/>
        </p:nvSpPr>
        <p:spPr>
          <a:xfrm>
            <a:off x="2432807" y="6139201"/>
            <a:ext cx="5998129" cy="369332"/>
          </a:xfrm>
          <a:prstGeom prst="rect">
            <a:avLst/>
          </a:prstGeom>
          <a:noFill/>
        </p:spPr>
        <p:txBody>
          <a:bodyPr wrap="square" rtlCol="0">
            <a:spAutoFit/>
          </a:bodyPr>
          <a:lstStyle/>
          <a:p>
            <a:r>
              <a:rPr lang="es-ES" dirty="0">
                <a:solidFill>
                  <a:srgbClr val="FF0000"/>
                </a:solidFill>
              </a:rPr>
              <a:t>Se incluye tanto orientación como formación</a:t>
            </a:r>
          </a:p>
        </p:txBody>
      </p:sp>
      <p:cxnSp>
        <p:nvCxnSpPr>
          <p:cNvPr id="10" name="Conector recto de flecha 9">
            <a:extLst>
              <a:ext uri="{FF2B5EF4-FFF2-40B4-BE49-F238E27FC236}">
                <a16:creationId xmlns:a16="http://schemas.microsoft.com/office/drawing/2014/main" id="{1B54D374-4EE8-4EAC-90AB-CA15E0C093F9}"/>
              </a:ext>
            </a:extLst>
          </p:cNvPr>
          <p:cNvCxnSpPr>
            <a:cxnSpLocks/>
          </p:cNvCxnSpPr>
          <p:nvPr/>
        </p:nvCxnSpPr>
        <p:spPr>
          <a:xfrm>
            <a:off x="1491842" y="3753486"/>
            <a:ext cx="940965" cy="2496312"/>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2663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297C00-C0A9-4A66-BBB3-B68FD9DF8D32}"/>
              </a:ext>
            </a:extLst>
          </p:cNvPr>
          <p:cNvSpPr>
            <a:spLocks noGrp="1"/>
          </p:cNvSpPr>
          <p:nvPr>
            <p:ph type="ctrTitle"/>
          </p:nvPr>
        </p:nvSpPr>
        <p:spPr>
          <a:xfrm>
            <a:off x="251669" y="248038"/>
            <a:ext cx="7776595" cy="1159200"/>
          </a:xfrm>
        </p:spPr>
        <p:txBody>
          <a:bodyPr anchor="ctr">
            <a:normAutofit/>
          </a:bodyPr>
          <a:lstStyle/>
          <a:p>
            <a:pPr algn="l"/>
            <a:r>
              <a:rPr lang="es-ES" sz="2500" dirty="0">
                <a:solidFill>
                  <a:srgbClr val="FFFFFF"/>
                </a:solidFill>
              </a:rPr>
              <a:t>4.Datos del itinerario. Servicio 09 Ayudas transporte orientación y formación</a:t>
            </a:r>
          </a:p>
        </p:txBody>
      </p:sp>
      <p:sp>
        <p:nvSpPr>
          <p:cNvPr id="3" name="Subtítulo 2">
            <a:extLst>
              <a:ext uri="{FF2B5EF4-FFF2-40B4-BE49-F238E27FC236}">
                <a16:creationId xmlns:a16="http://schemas.microsoft.com/office/drawing/2014/main" id="{3CED2D93-B86F-419C-8C80-D7682DCC3AC1}"/>
              </a:ext>
            </a:extLst>
          </p:cNvPr>
          <p:cNvSpPr>
            <a:spLocks noGrp="1"/>
          </p:cNvSpPr>
          <p:nvPr>
            <p:ph type="subTitle" idx="1"/>
          </p:nvPr>
        </p:nvSpPr>
        <p:spPr>
          <a:xfrm>
            <a:off x="8572499" y="390832"/>
            <a:ext cx="3233585" cy="873612"/>
          </a:xfrm>
        </p:spPr>
        <p:txBody>
          <a:bodyPr anchor="ctr">
            <a:normAutofit/>
          </a:bodyPr>
          <a:lstStyle/>
          <a:p>
            <a:r>
              <a:rPr lang="es-ES" dirty="0">
                <a:solidFill>
                  <a:srgbClr val="FFFFFF"/>
                </a:solidFill>
              </a:rPr>
              <a:t>Formato</a:t>
            </a:r>
          </a:p>
        </p:txBody>
      </p:sp>
      <p:pic>
        <p:nvPicPr>
          <p:cNvPr id="10" name="Imagen 9">
            <a:extLst>
              <a:ext uri="{FF2B5EF4-FFF2-40B4-BE49-F238E27FC236}">
                <a16:creationId xmlns:a16="http://schemas.microsoft.com/office/drawing/2014/main" id="{D74B3796-FE86-4708-8520-570511665894}"/>
              </a:ext>
            </a:extLst>
          </p:cNvPr>
          <p:cNvPicPr>
            <a:picLocks noChangeAspect="1"/>
          </p:cNvPicPr>
          <p:nvPr/>
        </p:nvPicPr>
        <p:blipFill rotWithShape="1">
          <a:blip r:embed="rId2"/>
          <a:srcRect l="88" t="18114" r="50000" b="47959"/>
          <a:stretch/>
        </p:blipFill>
        <p:spPr>
          <a:xfrm>
            <a:off x="513184" y="1825301"/>
            <a:ext cx="11292900" cy="3207398"/>
          </a:xfrm>
          <a:prstGeom prst="rect">
            <a:avLst/>
          </a:prstGeom>
        </p:spPr>
      </p:pic>
      <p:sp>
        <p:nvSpPr>
          <p:cNvPr id="4" name="CuadroTexto 3">
            <a:extLst>
              <a:ext uri="{FF2B5EF4-FFF2-40B4-BE49-F238E27FC236}">
                <a16:creationId xmlns:a16="http://schemas.microsoft.com/office/drawing/2014/main" id="{88B547C2-A507-4ED9-B40A-C4EAA4C4E11A}"/>
              </a:ext>
            </a:extLst>
          </p:cNvPr>
          <p:cNvSpPr txBox="1"/>
          <p:nvPr/>
        </p:nvSpPr>
        <p:spPr>
          <a:xfrm>
            <a:off x="10388357" y="4553558"/>
            <a:ext cx="1073790" cy="307777"/>
          </a:xfrm>
          <a:prstGeom prst="rect">
            <a:avLst/>
          </a:prstGeom>
          <a:noFill/>
        </p:spPr>
        <p:txBody>
          <a:bodyPr wrap="square" rtlCol="0">
            <a:spAutoFit/>
          </a:bodyPr>
          <a:lstStyle/>
          <a:p>
            <a:r>
              <a:rPr lang="es-ES" sz="1400" dirty="0">
                <a:solidFill>
                  <a:srgbClr val="FF0000"/>
                </a:solidFill>
              </a:rPr>
              <a:t>Desplegable</a:t>
            </a:r>
            <a:endParaRPr lang="es-ES" sz="1400" dirty="0"/>
          </a:p>
        </p:txBody>
      </p:sp>
      <p:sp>
        <p:nvSpPr>
          <p:cNvPr id="5" name="CuadroTexto 4">
            <a:extLst>
              <a:ext uri="{FF2B5EF4-FFF2-40B4-BE49-F238E27FC236}">
                <a16:creationId xmlns:a16="http://schemas.microsoft.com/office/drawing/2014/main" id="{6D1CCE7E-637B-4010-8292-12A3CCC98B1E}"/>
              </a:ext>
            </a:extLst>
          </p:cNvPr>
          <p:cNvSpPr txBox="1"/>
          <p:nvPr/>
        </p:nvSpPr>
        <p:spPr>
          <a:xfrm>
            <a:off x="5696125" y="5452844"/>
            <a:ext cx="4882392" cy="369332"/>
          </a:xfrm>
          <a:prstGeom prst="rect">
            <a:avLst/>
          </a:prstGeom>
          <a:noFill/>
        </p:spPr>
        <p:txBody>
          <a:bodyPr wrap="square" rtlCol="0">
            <a:spAutoFit/>
          </a:bodyPr>
          <a:lstStyle/>
          <a:p>
            <a:r>
              <a:rPr lang="es-ES" dirty="0">
                <a:solidFill>
                  <a:srgbClr val="FF0000"/>
                </a:solidFill>
              </a:rPr>
              <a:t>máximo 1,5 € “por día” de asistencia</a:t>
            </a:r>
          </a:p>
        </p:txBody>
      </p:sp>
      <p:cxnSp>
        <p:nvCxnSpPr>
          <p:cNvPr id="7" name="Conector recto de flecha 6">
            <a:extLst>
              <a:ext uri="{FF2B5EF4-FFF2-40B4-BE49-F238E27FC236}">
                <a16:creationId xmlns:a16="http://schemas.microsoft.com/office/drawing/2014/main" id="{4C96E51C-7CFF-4348-8432-5792B0E41943}"/>
              </a:ext>
            </a:extLst>
          </p:cNvPr>
          <p:cNvCxnSpPr/>
          <p:nvPr/>
        </p:nvCxnSpPr>
        <p:spPr>
          <a:xfrm flipH="1">
            <a:off x="8732939" y="3951215"/>
            <a:ext cx="696287" cy="14680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id="{28BF735F-DA36-4D90-815D-E94A01A0CCD9}"/>
              </a:ext>
            </a:extLst>
          </p:cNvPr>
          <p:cNvSpPr txBox="1"/>
          <p:nvPr/>
        </p:nvSpPr>
        <p:spPr>
          <a:xfrm>
            <a:off x="6031684" y="4035105"/>
            <a:ext cx="897622" cy="261610"/>
          </a:xfrm>
          <a:prstGeom prst="rect">
            <a:avLst/>
          </a:prstGeom>
          <a:noFill/>
        </p:spPr>
        <p:txBody>
          <a:bodyPr wrap="square" rtlCol="0">
            <a:spAutoFit/>
          </a:bodyPr>
          <a:lstStyle/>
          <a:p>
            <a:r>
              <a:rPr lang="es-ES" sz="1100" dirty="0">
                <a:solidFill>
                  <a:srgbClr val="FF0000"/>
                </a:solidFill>
              </a:rPr>
              <a:t>Desplegable</a:t>
            </a:r>
            <a:endParaRPr lang="es-ES" sz="1000" dirty="0"/>
          </a:p>
        </p:txBody>
      </p:sp>
    </p:spTree>
    <p:extLst>
      <p:ext uri="{BB962C8B-B14F-4D97-AF65-F5344CB8AC3E}">
        <p14:creationId xmlns:p14="http://schemas.microsoft.com/office/powerpoint/2010/main" val="4028129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297C00-C0A9-4A66-BBB3-B68FD9DF8D32}"/>
              </a:ext>
            </a:extLst>
          </p:cNvPr>
          <p:cNvSpPr>
            <a:spLocks noGrp="1"/>
          </p:cNvSpPr>
          <p:nvPr>
            <p:ph type="ctrTitle"/>
          </p:nvPr>
        </p:nvSpPr>
        <p:spPr>
          <a:xfrm>
            <a:off x="251670" y="248038"/>
            <a:ext cx="7801762" cy="1159200"/>
          </a:xfrm>
        </p:spPr>
        <p:txBody>
          <a:bodyPr anchor="ctr">
            <a:normAutofit/>
          </a:bodyPr>
          <a:lstStyle/>
          <a:p>
            <a:r>
              <a:rPr lang="es-ES" sz="2500" dirty="0">
                <a:solidFill>
                  <a:srgbClr val="FFFFFF"/>
                </a:solidFill>
              </a:rPr>
              <a:t>Cronograma envío de ficheros</a:t>
            </a:r>
          </a:p>
        </p:txBody>
      </p:sp>
      <p:graphicFrame>
        <p:nvGraphicFramePr>
          <p:cNvPr id="4" name="Tabla 3">
            <a:extLst>
              <a:ext uri="{FF2B5EF4-FFF2-40B4-BE49-F238E27FC236}">
                <a16:creationId xmlns:a16="http://schemas.microsoft.com/office/drawing/2014/main" id="{7826F27A-04AA-4547-BD98-A53D7CEFC0F4}"/>
              </a:ext>
            </a:extLst>
          </p:cNvPr>
          <p:cNvGraphicFramePr>
            <a:graphicFrameLocks noGrp="1"/>
          </p:cNvGraphicFramePr>
          <p:nvPr>
            <p:extLst>
              <p:ext uri="{D42A27DB-BD31-4B8C-83A1-F6EECF244321}">
                <p14:modId xmlns:p14="http://schemas.microsoft.com/office/powerpoint/2010/main" val="2870683213"/>
              </p:ext>
            </p:extLst>
          </p:nvPr>
        </p:nvGraphicFramePr>
        <p:xfrm>
          <a:off x="1707840" y="2511996"/>
          <a:ext cx="8776319" cy="2978595"/>
        </p:xfrm>
        <a:graphic>
          <a:graphicData uri="http://schemas.openxmlformats.org/drawingml/2006/table">
            <a:tbl>
              <a:tblPr firstRow="1" firstCol="1" bandRow="1">
                <a:tableStyleId>{5C22544A-7EE6-4342-B048-85BDC9FD1C3A}</a:tableStyleId>
              </a:tblPr>
              <a:tblGrid>
                <a:gridCol w="2453859">
                  <a:extLst>
                    <a:ext uri="{9D8B030D-6E8A-4147-A177-3AD203B41FA5}">
                      <a16:colId xmlns:a16="http://schemas.microsoft.com/office/drawing/2014/main" val="1155581763"/>
                    </a:ext>
                  </a:extLst>
                </a:gridCol>
                <a:gridCol w="3566696">
                  <a:extLst>
                    <a:ext uri="{9D8B030D-6E8A-4147-A177-3AD203B41FA5}">
                      <a16:colId xmlns:a16="http://schemas.microsoft.com/office/drawing/2014/main" val="1116976409"/>
                    </a:ext>
                  </a:extLst>
                </a:gridCol>
                <a:gridCol w="2755764">
                  <a:extLst>
                    <a:ext uri="{9D8B030D-6E8A-4147-A177-3AD203B41FA5}">
                      <a16:colId xmlns:a16="http://schemas.microsoft.com/office/drawing/2014/main" val="3729158100"/>
                    </a:ext>
                  </a:extLst>
                </a:gridCol>
              </a:tblGrid>
              <a:tr h="566420">
                <a:tc>
                  <a:txBody>
                    <a:bodyPr/>
                    <a:lstStyle/>
                    <a:p>
                      <a:pPr algn="ctr">
                        <a:lnSpc>
                          <a:spcPct val="107000"/>
                        </a:lnSpc>
                        <a:spcAft>
                          <a:spcPts val="800"/>
                        </a:spcAft>
                      </a:pPr>
                      <a:r>
                        <a:rPr lang="es-ES" sz="1200">
                          <a:effectLst/>
                        </a:rPr>
                        <a:t> </a:t>
                      </a:r>
                      <a:endParaRPr lang="es-ES" sz="1100">
                        <a:effectLst/>
                      </a:endParaRPr>
                    </a:p>
                    <a:p>
                      <a:pPr algn="ctr">
                        <a:lnSpc>
                          <a:spcPct val="107000"/>
                        </a:lnSpc>
                        <a:spcAft>
                          <a:spcPts val="800"/>
                        </a:spcAft>
                      </a:pPr>
                      <a:r>
                        <a:rPr lang="es-ES" sz="1100">
                          <a:effectLst/>
                        </a:rPr>
                        <a:t>MES/año</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dirty="0">
                          <a:effectLst/>
                        </a:rPr>
                        <a:t>F. Envío de Territorial a </a:t>
                      </a:r>
                      <a:r>
                        <a:rPr lang="es-ES" sz="1100" dirty="0" err="1">
                          <a:effectLst/>
                        </a:rPr>
                        <a:t>D.General</a:t>
                      </a:r>
                      <a:endParaRPr lang="es-ES" sz="1100" dirty="0">
                        <a:effectLst/>
                      </a:endParaRPr>
                    </a:p>
                    <a:p>
                      <a:pPr algn="ctr">
                        <a:lnSpc>
                          <a:spcPct val="107000"/>
                        </a:lnSpc>
                        <a:spcAft>
                          <a:spcPts val="800"/>
                        </a:spcAft>
                      </a:pPr>
                      <a:r>
                        <a:rPr lang="es-ES" sz="1100" dirty="0">
                          <a:effectLst/>
                        </a:rPr>
                        <a:t>(día/mes)</a:t>
                      </a:r>
                      <a:endPar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dirty="0">
                          <a:effectLst/>
                        </a:rPr>
                        <a:t>F. Envío al Sepe</a:t>
                      </a:r>
                    </a:p>
                    <a:p>
                      <a:pPr algn="ctr">
                        <a:lnSpc>
                          <a:spcPct val="107000"/>
                        </a:lnSpc>
                        <a:spcAft>
                          <a:spcPts val="800"/>
                        </a:spcAft>
                      </a:pPr>
                      <a:r>
                        <a:rPr lang="es-ES" sz="1200" dirty="0">
                          <a:effectLst/>
                        </a:rPr>
                        <a:t> </a:t>
                      </a:r>
                      <a:endParaRPr lang="es-ES" sz="1100" dirty="0">
                        <a:effectLst/>
                      </a:endParaRPr>
                    </a:p>
                    <a:p>
                      <a:pPr algn="ctr">
                        <a:lnSpc>
                          <a:spcPct val="107000"/>
                        </a:lnSpc>
                        <a:spcAft>
                          <a:spcPts val="800"/>
                        </a:spcAft>
                      </a:pPr>
                      <a:r>
                        <a:rPr lang="es-ES" sz="1100" dirty="0">
                          <a:effectLst/>
                        </a:rPr>
                        <a:t>(día/mes)</a:t>
                      </a:r>
                      <a:endPar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22020888"/>
                  </a:ext>
                </a:extLst>
              </a:tr>
              <a:tr h="139700">
                <a:tc>
                  <a:txBody>
                    <a:bodyPr/>
                    <a:lstStyle/>
                    <a:p>
                      <a:pPr algn="l">
                        <a:lnSpc>
                          <a:spcPct val="107000"/>
                        </a:lnSpc>
                        <a:spcAft>
                          <a:spcPts val="800"/>
                        </a:spcAft>
                      </a:pPr>
                      <a:r>
                        <a:rPr lang="es-ES" sz="1100">
                          <a:effectLst/>
                        </a:rPr>
                        <a:t>Noviembre/22</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07/11</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10/11</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6033332"/>
                  </a:ext>
                </a:extLst>
              </a:tr>
              <a:tr h="139700">
                <a:tc>
                  <a:txBody>
                    <a:bodyPr/>
                    <a:lstStyle/>
                    <a:p>
                      <a:pPr algn="l">
                        <a:lnSpc>
                          <a:spcPct val="107000"/>
                        </a:lnSpc>
                        <a:spcAft>
                          <a:spcPts val="800"/>
                        </a:spcAft>
                      </a:pPr>
                      <a:r>
                        <a:rPr lang="es-ES" sz="1100">
                          <a:effectLst/>
                        </a:rPr>
                        <a:t>Diciembre/22</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14/12</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 </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47574224"/>
                  </a:ext>
                </a:extLst>
              </a:tr>
              <a:tr h="139700">
                <a:tc>
                  <a:txBody>
                    <a:bodyPr/>
                    <a:lstStyle/>
                    <a:p>
                      <a:pPr algn="l">
                        <a:lnSpc>
                          <a:spcPct val="107000"/>
                        </a:lnSpc>
                        <a:spcAft>
                          <a:spcPts val="800"/>
                        </a:spcAft>
                      </a:pPr>
                      <a:r>
                        <a:rPr lang="es-ES" sz="1100">
                          <a:effectLst/>
                        </a:rPr>
                        <a:t>Enero/23</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04/01</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10/01</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7304964"/>
                  </a:ext>
                </a:extLst>
              </a:tr>
              <a:tr h="139700">
                <a:tc>
                  <a:txBody>
                    <a:bodyPr/>
                    <a:lstStyle/>
                    <a:p>
                      <a:pPr algn="l">
                        <a:lnSpc>
                          <a:spcPct val="107000"/>
                        </a:lnSpc>
                        <a:spcAft>
                          <a:spcPts val="800"/>
                        </a:spcAft>
                      </a:pPr>
                      <a:r>
                        <a:rPr lang="es-ES" sz="1100">
                          <a:effectLst/>
                        </a:rPr>
                        <a:t>Febrero/23</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14/02</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 </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24948208"/>
                  </a:ext>
                </a:extLst>
              </a:tr>
              <a:tr h="139700">
                <a:tc>
                  <a:txBody>
                    <a:bodyPr/>
                    <a:lstStyle/>
                    <a:p>
                      <a:pPr algn="l">
                        <a:lnSpc>
                          <a:spcPct val="107000"/>
                        </a:lnSpc>
                        <a:spcAft>
                          <a:spcPts val="800"/>
                        </a:spcAft>
                      </a:pPr>
                      <a:r>
                        <a:rPr lang="es-ES" sz="1100">
                          <a:effectLst/>
                        </a:rPr>
                        <a:t>Marzo/23</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07/03</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10/03</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378778"/>
                  </a:ext>
                </a:extLst>
              </a:tr>
              <a:tr h="139700">
                <a:tc>
                  <a:txBody>
                    <a:bodyPr/>
                    <a:lstStyle/>
                    <a:p>
                      <a:pPr algn="l">
                        <a:lnSpc>
                          <a:spcPct val="107000"/>
                        </a:lnSpc>
                        <a:spcAft>
                          <a:spcPts val="800"/>
                        </a:spcAft>
                      </a:pPr>
                      <a:r>
                        <a:rPr lang="es-ES" sz="1100">
                          <a:effectLst/>
                        </a:rPr>
                        <a:t>Abril/23</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13/04</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 </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7186665"/>
                  </a:ext>
                </a:extLst>
              </a:tr>
              <a:tr h="139700">
                <a:tc>
                  <a:txBody>
                    <a:bodyPr/>
                    <a:lstStyle/>
                    <a:p>
                      <a:pPr algn="l">
                        <a:lnSpc>
                          <a:spcPct val="107000"/>
                        </a:lnSpc>
                        <a:spcAft>
                          <a:spcPts val="800"/>
                        </a:spcAft>
                      </a:pPr>
                      <a:r>
                        <a:rPr lang="es-ES" sz="1100">
                          <a:effectLst/>
                        </a:rPr>
                        <a:t>Mayo/23</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05/05</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10/05</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24862"/>
                  </a:ext>
                </a:extLst>
              </a:tr>
              <a:tr h="131445">
                <a:tc>
                  <a:txBody>
                    <a:bodyPr/>
                    <a:lstStyle/>
                    <a:p>
                      <a:pPr algn="l">
                        <a:lnSpc>
                          <a:spcPct val="107000"/>
                        </a:lnSpc>
                        <a:spcAft>
                          <a:spcPts val="800"/>
                        </a:spcAft>
                      </a:pPr>
                      <a:r>
                        <a:rPr lang="es-ES" sz="1100">
                          <a:effectLst/>
                        </a:rPr>
                        <a:t>Junio/23</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14/06</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 </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3189171"/>
                  </a:ext>
                </a:extLst>
              </a:tr>
              <a:tr h="139700">
                <a:tc>
                  <a:txBody>
                    <a:bodyPr/>
                    <a:lstStyle/>
                    <a:p>
                      <a:pPr algn="l">
                        <a:lnSpc>
                          <a:spcPct val="107000"/>
                        </a:lnSpc>
                        <a:spcAft>
                          <a:spcPts val="800"/>
                        </a:spcAft>
                      </a:pPr>
                      <a:r>
                        <a:rPr lang="es-ES" sz="1100">
                          <a:effectLst/>
                        </a:rPr>
                        <a:t>Julio/23</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05/07</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10/07</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4342619"/>
                  </a:ext>
                </a:extLst>
              </a:tr>
              <a:tr h="139700">
                <a:tc>
                  <a:txBody>
                    <a:bodyPr/>
                    <a:lstStyle/>
                    <a:p>
                      <a:pPr algn="l">
                        <a:lnSpc>
                          <a:spcPct val="107000"/>
                        </a:lnSpc>
                        <a:spcAft>
                          <a:spcPts val="800"/>
                        </a:spcAft>
                      </a:pPr>
                      <a:r>
                        <a:rPr lang="es-ES" sz="1100">
                          <a:effectLst/>
                        </a:rPr>
                        <a:t>Agosto/23</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14/08</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 </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796108"/>
                  </a:ext>
                </a:extLst>
              </a:tr>
              <a:tr h="139700">
                <a:tc>
                  <a:txBody>
                    <a:bodyPr/>
                    <a:lstStyle/>
                    <a:p>
                      <a:pPr algn="l">
                        <a:lnSpc>
                          <a:spcPct val="107000"/>
                        </a:lnSpc>
                        <a:spcAft>
                          <a:spcPts val="800"/>
                        </a:spcAft>
                      </a:pPr>
                      <a:r>
                        <a:rPr lang="es-ES" sz="1100">
                          <a:effectLst/>
                        </a:rPr>
                        <a:t>Septiembre/23</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04/09</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11/09</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47587999"/>
                  </a:ext>
                </a:extLst>
              </a:tr>
              <a:tr h="139700">
                <a:tc>
                  <a:txBody>
                    <a:bodyPr/>
                    <a:lstStyle/>
                    <a:p>
                      <a:pPr algn="l">
                        <a:lnSpc>
                          <a:spcPct val="107000"/>
                        </a:lnSpc>
                        <a:spcAft>
                          <a:spcPts val="800"/>
                        </a:spcAft>
                      </a:pPr>
                      <a:r>
                        <a:rPr lang="es-ES" sz="1100">
                          <a:effectLst/>
                        </a:rPr>
                        <a:t>Octubre/23</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16/10</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 </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8978558"/>
                  </a:ext>
                </a:extLst>
              </a:tr>
              <a:tr h="139700">
                <a:tc>
                  <a:txBody>
                    <a:bodyPr/>
                    <a:lstStyle/>
                    <a:p>
                      <a:pPr algn="l">
                        <a:lnSpc>
                          <a:spcPct val="107000"/>
                        </a:lnSpc>
                        <a:spcAft>
                          <a:spcPts val="800"/>
                        </a:spcAft>
                      </a:pPr>
                      <a:r>
                        <a:rPr lang="es-ES" sz="1100">
                          <a:effectLst/>
                        </a:rPr>
                        <a:t>Noviembre/23</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a:effectLst/>
                        </a:rPr>
                        <a:t>07/11</a:t>
                      </a:r>
                      <a:endParaRPr lang="es-E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ES" sz="1100" dirty="0">
                          <a:effectLst/>
                        </a:rPr>
                        <a:t>10/09</a:t>
                      </a:r>
                      <a:endParaRPr lang="es-E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6366207"/>
                  </a:ext>
                </a:extLst>
              </a:tr>
            </a:tbl>
          </a:graphicData>
        </a:graphic>
      </p:graphicFrame>
    </p:spTree>
    <p:extLst>
      <p:ext uri="{BB962C8B-B14F-4D97-AF65-F5344CB8AC3E}">
        <p14:creationId xmlns:p14="http://schemas.microsoft.com/office/powerpoint/2010/main" val="3647787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297C00-C0A9-4A66-BBB3-B68FD9DF8D32}"/>
              </a:ext>
            </a:extLst>
          </p:cNvPr>
          <p:cNvSpPr>
            <a:spLocks noGrp="1"/>
          </p:cNvSpPr>
          <p:nvPr>
            <p:ph type="ctrTitle"/>
          </p:nvPr>
        </p:nvSpPr>
        <p:spPr>
          <a:xfrm>
            <a:off x="699713" y="248038"/>
            <a:ext cx="7063721" cy="1159200"/>
          </a:xfrm>
        </p:spPr>
        <p:txBody>
          <a:bodyPr anchor="ctr">
            <a:normAutofit/>
          </a:bodyPr>
          <a:lstStyle/>
          <a:p>
            <a:pPr algn="l"/>
            <a:r>
              <a:rPr lang="es-ES" sz="4000" dirty="0">
                <a:solidFill>
                  <a:srgbClr val="FFFFFF"/>
                </a:solidFill>
              </a:rPr>
              <a:t>Consideraciones generales</a:t>
            </a:r>
          </a:p>
        </p:txBody>
      </p:sp>
      <p:sp>
        <p:nvSpPr>
          <p:cNvPr id="3" name="Subtítulo 2">
            <a:extLst>
              <a:ext uri="{FF2B5EF4-FFF2-40B4-BE49-F238E27FC236}">
                <a16:creationId xmlns:a16="http://schemas.microsoft.com/office/drawing/2014/main" id="{3CED2D93-B86F-419C-8C80-D7682DCC3AC1}"/>
              </a:ext>
            </a:extLst>
          </p:cNvPr>
          <p:cNvSpPr>
            <a:spLocks noGrp="1"/>
          </p:cNvSpPr>
          <p:nvPr>
            <p:ph type="subTitle" idx="1"/>
          </p:nvPr>
        </p:nvSpPr>
        <p:spPr>
          <a:xfrm>
            <a:off x="8572499" y="390832"/>
            <a:ext cx="3233585" cy="873612"/>
          </a:xfrm>
        </p:spPr>
        <p:txBody>
          <a:bodyPr anchor="ctr">
            <a:normAutofit/>
          </a:bodyPr>
          <a:lstStyle/>
          <a:p>
            <a:r>
              <a:rPr lang="es-ES" dirty="0">
                <a:solidFill>
                  <a:srgbClr val="FFFFFF"/>
                </a:solidFill>
              </a:rPr>
              <a:t>Formato</a:t>
            </a:r>
          </a:p>
        </p:txBody>
      </p:sp>
      <p:pic>
        <p:nvPicPr>
          <p:cNvPr id="4" name="Imagen 3">
            <a:extLst>
              <a:ext uri="{FF2B5EF4-FFF2-40B4-BE49-F238E27FC236}">
                <a16:creationId xmlns:a16="http://schemas.microsoft.com/office/drawing/2014/main" id="{5FE261B8-03D3-4E48-9396-B90C172631AB}"/>
              </a:ext>
            </a:extLst>
          </p:cNvPr>
          <p:cNvPicPr>
            <a:picLocks noChangeAspect="1"/>
          </p:cNvPicPr>
          <p:nvPr/>
        </p:nvPicPr>
        <p:blipFill rotWithShape="1">
          <a:blip r:embed="rId2"/>
          <a:srcRect t="12080" r="493" b="72894"/>
          <a:stretch/>
        </p:blipFill>
        <p:spPr bwMode="auto">
          <a:xfrm>
            <a:off x="185954" y="2562220"/>
            <a:ext cx="11820087" cy="2218355"/>
          </a:xfrm>
          <a:prstGeom prst="rect">
            <a:avLst/>
          </a:prstGeom>
          <a:extLst>
            <a:ext uri="{53640926-AAD7-44D8-BBD7-CCE9431645EC}">
              <a14:shadowObscured xmlns:a14="http://schemas.microsoft.com/office/drawing/2010/main"/>
            </a:ext>
          </a:extLst>
        </p:spPr>
      </p:pic>
      <p:sp>
        <p:nvSpPr>
          <p:cNvPr id="5" name="CuadroTexto 4">
            <a:extLst>
              <a:ext uri="{FF2B5EF4-FFF2-40B4-BE49-F238E27FC236}">
                <a16:creationId xmlns:a16="http://schemas.microsoft.com/office/drawing/2014/main" id="{E3C3294A-63A1-4CBF-A647-51EEE6C46E2A}"/>
              </a:ext>
            </a:extLst>
          </p:cNvPr>
          <p:cNvSpPr txBox="1"/>
          <p:nvPr/>
        </p:nvSpPr>
        <p:spPr>
          <a:xfrm>
            <a:off x="247029" y="1667383"/>
            <a:ext cx="11451864" cy="888448"/>
          </a:xfrm>
          <a:prstGeom prst="rect">
            <a:avLst/>
          </a:prstGeom>
          <a:noFill/>
        </p:spPr>
        <p:txBody>
          <a:bodyPr wrap="square" rtlCol="0">
            <a:spAutoFit/>
          </a:bodyPr>
          <a:lstStyle/>
          <a:p>
            <a:pPr algn="just">
              <a:spcAft>
                <a:spcPts val="800"/>
              </a:spcAft>
            </a:pPr>
            <a:r>
              <a:rPr lang="es-ES" sz="1280" kern="100" dirty="0">
                <a:solidFill>
                  <a:srgbClr val="000000"/>
                </a:solidFill>
                <a:effectLst/>
                <a:latin typeface="Liberation Serif" panose="02020603050405020304" pitchFamily="18" charset="0"/>
                <a:ea typeface="SimSun" panose="02010600030101010101" pitchFamily="2" charset="-122"/>
                <a:cs typeface="Mangal" panose="02040503050203030202" pitchFamily="18" charset="0"/>
              </a:rPr>
              <a:t>Se mantendrá homogeneidad, en todo el archivo y proyectos, en cuanto al contenido: </a:t>
            </a:r>
            <a:r>
              <a:rPr lang="es-ES" sz="1280" kern="100" dirty="0">
                <a:solidFill>
                  <a:srgbClr val="FF0000"/>
                </a:solidFill>
                <a:effectLst/>
                <a:latin typeface="Liberation Serif" panose="02020603050405020304" pitchFamily="18" charset="0"/>
                <a:ea typeface="SimSun" panose="02010600030101010101" pitchFamily="2" charset="-122"/>
                <a:cs typeface="Mangal" panose="02040503050203030202" pitchFamily="18" charset="0"/>
              </a:rPr>
              <a:t>NO MODIFICAR NINGUN FORMATO  </a:t>
            </a:r>
          </a:p>
          <a:p>
            <a:pPr marL="285750" lvl="0" indent="-285750" algn="just">
              <a:spcAft>
                <a:spcPts val="800"/>
              </a:spcAft>
              <a:buSzPts val="1000"/>
              <a:buFont typeface="Arial" panose="020B0604020202020204" pitchFamily="34" charset="0"/>
              <a:buChar char="•"/>
              <a:tabLst>
                <a:tab pos="457200" algn="l"/>
              </a:tabLst>
            </a:pPr>
            <a:r>
              <a:rPr lang="es-ES" sz="1280" kern="100" dirty="0">
                <a:solidFill>
                  <a:srgbClr val="000000"/>
                </a:solidFill>
                <a:effectLst/>
                <a:highlight>
                  <a:srgbClr val="FFFF00"/>
                </a:highlight>
                <a:latin typeface="Liberation Serif" panose="02020603050405020304" pitchFamily="18" charset="0"/>
                <a:ea typeface="Times New Roman" panose="02020603050405020304" pitchFamily="18" charset="0"/>
                <a:cs typeface="Mangal" panose="02040503050203030202" pitchFamily="18" charset="0"/>
              </a:rPr>
              <a:t>*formato de la columna y fila    * alineación   *líneas de división marcadas   *sin colores que no estén en el archivo maestro   </a:t>
            </a:r>
          </a:p>
          <a:p>
            <a:pPr marL="285750" lvl="0" indent="-285750" algn="just">
              <a:spcAft>
                <a:spcPts val="800"/>
              </a:spcAft>
              <a:buSzPts val="1000"/>
              <a:buFont typeface="Arial" panose="020B0604020202020204" pitchFamily="34" charset="0"/>
              <a:buChar char="•"/>
              <a:tabLst>
                <a:tab pos="457200" algn="l"/>
              </a:tabLst>
            </a:pPr>
            <a:r>
              <a:rPr lang="es-ES" sz="1280" kern="100" dirty="0">
                <a:solidFill>
                  <a:srgbClr val="000000"/>
                </a:solidFill>
                <a:effectLst/>
                <a:highlight>
                  <a:srgbClr val="FFFF00"/>
                </a:highlight>
                <a:latin typeface="Liberation Serif" panose="02020603050405020304" pitchFamily="18" charset="0"/>
                <a:ea typeface="Times New Roman" panose="02020603050405020304" pitchFamily="18" charset="0"/>
                <a:cs typeface="Mangal" panose="02040503050203030202" pitchFamily="18" charset="0"/>
              </a:rPr>
              <a:t>*sin eliminar los colores establecidos en el fichero maestro  * No modificar formato de fecha  * No eliminar desplegables  * No eliminar fórmulas</a:t>
            </a:r>
            <a:endParaRPr lang="es-ES" sz="1280" kern="100" dirty="0">
              <a:solidFill>
                <a:srgbClr val="000000"/>
              </a:solidFill>
              <a:effectLst/>
              <a:highlight>
                <a:srgbClr val="FFFF00"/>
              </a:highlight>
              <a:latin typeface="Liberation Serif" panose="02020603050405020304" pitchFamily="18" charset="0"/>
              <a:ea typeface="SimSun" panose="02010600030101010101" pitchFamily="2" charset="-122"/>
              <a:cs typeface="Mangal" panose="02040503050203030202" pitchFamily="18" charset="0"/>
            </a:endParaRPr>
          </a:p>
        </p:txBody>
      </p:sp>
      <p:sp>
        <p:nvSpPr>
          <p:cNvPr id="6" name="CuadroTexto 5">
            <a:extLst>
              <a:ext uri="{FF2B5EF4-FFF2-40B4-BE49-F238E27FC236}">
                <a16:creationId xmlns:a16="http://schemas.microsoft.com/office/drawing/2014/main" id="{AE458C71-403C-45C2-B508-33825F85D3A0}"/>
              </a:ext>
            </a:extLst>
          </p:cNvPr>
          <p:cNvSpPr txBox="1"/>
          <p:nvPr/>
        </p:nvSpPr>
        <p:spPr>
          <a:xfrm>
            <a:off x="385893" y="4966266"/>
            <a:ext cx="11174135" cy="2472472"/>
          </a:xfrm>
          <a:prstGeom prst="rect">
            <a:avLst/>
          </a:prstGeom>
          <a:noFill/>
        </p:spPr>
        <p:txBody>
          <a:bodyPr wrap="square" rtlCol="0">
            <a:spAutoFit/>
          </a:bodyPr>
          <a:lstStyle/>
          <a:p>
            <a:pPr algn="just">
              <a:spcAft>
                <a:spcPts val="800"/>
              </a:spcAft>
            </a:pPr>
            <a:r>
              <a:rPr lang="es-ES" sz="1200" i="1" kern="100" dirty="0">
                <a:solidFill>
                  <a:srgbClr val="000000"/>
                </a:solidFill>
                <a:effectLst/>
                <a:latin typeface="Liberation Serif" panose="02020603050405020304" pitchFamily="18" charset="0"/>
                <a:ea typeface="SimSun" panose="02010600030101010101" pitchFamily="2" charset="-122"/>
                <a:cs typeface="Mangal" panose="02040503050203030202" pitchFamily="18" charset="0"/>
              </a:rPr>
              <a:t>Las columnas </a:t>
            </a:r>
            <a:r>
              <a:rPr lang="es-ES" sz="1200" b="1" i="1" kern="100" dirty="0">
                <a:solidFill>
                  <a:schemeClr val="accent1">
                    <a:lumMod val="75000"/>
                  </a:schemeClr>
                </a:solidFill>
                <a:effectLst/>
                <a:latin typeface="Liberation Serif" panose="02020603050405020304" pitchFamily="18" charset="0"/>
                <a:ea typeface="SimSun" panose="02010600030101010101" pitchFamily="2" charset="-122"/>
                <a:cs typeface="Mangal" panose="02040503050203030202" pitchFamily="18" charset="0"/>
              </a:rPr>
              <a:t>"A", "B", "C", "D" </a:t>
            </a:r>
            <a:r>
              <a:rPr lang="es-ES" sz="1200" i="1" kern="100" dirty="0">
                <a:solidFill>
                  <a:srgbClr val="000000"/>
                </a:solidFill>
                <a:effectLst/>
                <a:latin typeface="Liberation Serif" panose="02020603050405020304" pitchFamily="18" charset="0"/>
                <a:ea typeface="SimSun" panose="02010600030101010101" pitchFamily="2" charset="-122"/>
                <a:cs typeface="Mangal" panose="02040503050203030202" pitchFamily="18" charset="0"/>
              </a:rPr>
              <a:t>de la hoja Proyecto Territorial C.V. contienen, respectivamente, la identificación del Componente (A), Inversión (B), Proyecto (C), Subproyecto (D) y </a:t>
            </a:r>
            <a:r>
              <a:rPr lang="es-ES" sz="1200" b="1" i="1" kern="100" dirty="0">
                <a:solidFill>
                  <a:schemeClr val="accent1">
                    <a:lumMod val="75000"/>
                  </a:schemeClr>
                </a:solidFill>
                <a:effectLst/>
                <a:latin typeface="Liberation Serif" panose="02020603050405020304" pitchFamily="18" charset="0"/>
                <a:ea typeface="SimSun" panose="02010600030101010101" pitchFamily="2" charset="-122"/>
                <a:cs typeface="Mangal" panose="02040503050203030202" pitchFamily="18" charset="0"/>
              </a:rPr>
              <a:t>no deben modificarse.</a:t>
            </a:r>
            <a:r>
              <a:rPr lang="es-ES" sz="1200" i="1" kern="100" dirty="0">
                <a:solidFill>
                  <a:schemeClr val="accent1">
                    <a:lumMod val="75000"/>
                  </a:schemeClr>
                </a:solidFill>
                <a:effectLst/>
                <a:latin typeface="Liberation Serif" panose="02020603050405020304" pitchFamily="18" charset="0"/>
                <a:ea typeface="SimSun" panose="02010600030101010101" pitchFamily="2" charset="-122"/>
                <a:cs typeface="Mangal" panose="02040503050203030202" pitchFamily="18" charset="0"/>
              </a:rPr>
              <a:t> </a:t>
            </a:r>
          </a:p>
          <a:p>
            <a:pPr algn="just">
              <a:spcAft>
                <a:spcPts val="800"/>
              </a:spcAft>
            </a:pPr>
            <a:r>
              <a:rPr lang="es-ES" sz="1200" i="1" kern="100" dirty="0">
                <a:latin typeface="Liberation Serif" panose="02020603050405020304" pitchFamily="18" charset="0"/>
                <a:ea typeface="SimSun" panose="02010600030101010101" pitchFamily="2" charset="-122"/>
                <a:cs typeface="Mangal" panose="02040503050203030202" pitchFamily="18" charset="0"/>
              </a:rPr>
              <a:t>Cuando se incorporen nuevas filas para incluir nuevos participantes:</a:t>
            </a:r>
          </a:p>
          <a:p>
            <a:pPr algn="just">
              <a:spcAft>
                <a:spcPts val="800"/>
              </a:spcAft>
            </a:pPr>
            <a:r>
              <a:rPr lang="es-ES" sz="1200" b="1" i="1" kern="100" dirty="0">
                <a:solidFill>
                  <a:schemeClr val="accent5">
                    <a:lumMod val="50000"/>
                  </a:schemeClr>
                </a:solidFill>
                <a:latin typeface="Liberation Serif" panose="02020603050405020304" pitchFamily="18" charset="0"/>
                <a:ea typeface="SimSun" panose="02010600030101010101" pitchFamily="2" charset="-122"/>
                <a:cs typeface="Mangal" panose="02040503050203030202" pitchFamily="18" charset="0"/>
              </a:rPr>
              <a:t>Se ha de copiar y pegar la fila completa</a:t>
            </a:r>
            <a:r>
              <a:rPr lang="es-ES" sz="1200" i="1" kern="100" dirty="0">
                <a:latin typeface="Liberation Serif" panose="02020603050405020304" pitchFamily="18" charset="0"/>
                <a:ea typeface="SimSun" panose="02010600030101010101" pitchFamily="2" charset="-122"/>
                <a:cs typeface="Mangal" panose="02040503050203030202" pitchFamily="18" charset="0"/>
              </a:rPr>
              <a:t>, incluidas las columnas </a:t>
            </a:r>
            <a:r>
              <a:rPr lang="es-ES" sz="1200" i="1" kern="100" dirty="0">
                <a:effectLst/>
                <a:latin typeface="Liberation Serif" panose="02020603050405020304" pitchFamily="18" charset="0"/>
                <a:ea typeface="SimSun" panose="02010600030101010101" pitchFamily="2" charset="-122"/>
                <a:cs typeface="Mangal" panose="02040503050203030202" pitchFamily="18" charset="0"/>
              </a:rPr>
              <a:t>"A", "B", "C", "D" (es importante copiar toda la fila para mantenerlos formatos de las mismas)</a:t>
            </a:r>
          </a:p>
          <a:p>
            <a:pPr algn="just">
              <a:spcAft>
                <a:spcPts val="800"/>
              </a:spcAft>
            </a:pPr>
            <a:r>
              <a:rPr lang="es-ES" sz="1200" b="1" i="1" kern="100" dirty="0">
                <a:solidFill>
                  <a:schemeClr val="accent5">
                    <a:lumMod val="50000"/>
                  </a:schemeClr>
                </a:solidFill>
                <a:latin typeface="Liberation Serif" panose="02020603050405020304" pitchFamily="18" charset="0"/>
                <a:ea typeface="SimSun" panose="02010600030101010101" pitchFamily="2" charset="-122"/>
                <a:cs typeface="Mangal" panose="02040503050203030202" pitchFamily="18" charset="0"/>
              </a:rPr>
              <a:t>La columna “E” debe indicar siempre la actuación correspondiente al participante</a:t>
            </a:r>
          </a:p>
          <a:p>
            <a:pPr algn="just">
              <a:spcAft>
                <a:spcPts val="800"/>
              </a:spcAft>
            </a:pPr>
            <a:r>
              <a:rPr lang="es-ES" sz="1200" b="1" i="1" kern="100" dirty="0">
                <a:latin typeface="Liberation Serif" panose="02020603050405020304" pitchFamily="18" charset="0"/>
                <a:ea typeface="SimSun" panose="02010600030101010101" pitchFamily="2" charset="-122"/>
                <a:cs typeface="Mangal" panose="02040503050203030202" pitchFamily="18" charset="0"/>
              </a:rPr>
              <a:t>En las columnas donde no haya indicaciones se utilizará formato libre</a:t>
            </a:r>
          </a:p>
          <a:p>
            <a:pPr algn="just">
              <a:spcAft>
                <a:spcPts val="800"/>
              </a:spcAft>
            </a:pPr>
            <a:r>
              <a:rPr lang="es-ES" sz="1200" dirty="0">
                <a:solidFill>
                  <a:srgbClr val="FF0000"/>
                </a:solidFill>
              </a:rPr>
              <a:t>Las columnas de la K a la P contienen fórmulas que no se deben eliminar</a:t>
            </a:r>
          </a:p>
          <a:p>
            <a:pPr algn="just">
              <a:spcAft>
                <a:spcPts val="800"/>
              </a:spcAft>
            </a:pPr>
            <a:endParaRPr lang="es-ES" sz="1200" i="1" kern="100" dirty="0">
              <a:latin typeface="Liberation Serif" panose="02020603050405020304" pitchFamily="18" charset="0"/>
              <a:ea typeface="SimSun" panose="02010600030101010101" pitchFamily="2" charset="-122"/>
              <a:cs typeface="Mangal" panose="02040503050203030202" pitchFamily="18" charset="0"/>
            </a:endParaRPr>
          </a:p>
          <a:p>
            <a:pPr algn="just">
              <a:spcAft>
                <a:spcPts val="800"/>
              </a:spcAft>
            </a:pPr>
            <a:endParaRPr lang="es-ES" sz="1200" kern="100" dirty="0">
              <a:effectLst/>
              <a:latin typeface="Liberation Serif" panose="02020603050405020304" pitchFamily="18" charset="0"/>
              <a:ea typeface="SimSun" panose="02010600030101010101" pitchFamily="2" charset="-122"/>
              <a:cs typeface="Mangal" panose="02040503050203030202" pitchFamily="18" charset="0"/>
            </a:endParaRPr>
          </a:p>
        </p:txBody>
      </p:sp>
    </p:spTree>
    <p:extLst>
      <p:ext uri="{BB962C8B-B14F-4D97-AF65-F5344CB8AC3E}">
        <p14:creationId xmlns:p14="http://schemas.microsoft.com/office/powerpoint/2010/main" val="1548867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BBD9F36-454D-46D4-8882-FE0EAA209910}"/>
              </a:ext>
            </a:extLst>
          </p:cNvPr>
          <p:cNvSpPr>
            <a:spLocks noGrp="1"/>
          </p:cNvSpPr>
          <p:nvPr>
            <p:ph type="title"/>
          </p:nvPr>
        </p:nvSpPr>
        <p:spPr>
          <a:xfrm>
            <a:off x="838200" y="365125"/>
            <a:ext cx="10515600" cy="717055"/>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s-ES" sz="2400" dirty="0"/>
              <a:t>RECOMENDACIONES PARA CUMPLIMENTACIÓN</a:t>
            </a:r>
          </a:p>
        </p:txBody>
      </p:sp>
      <p:sp>
        <p:nvSpPr>
          <p:cNvPr id="3" name="Marcador de contenido 2">
            <a:extLst>
              <a:ext uri="{FF2B5EF4-FFF2-40B4-BE49-F238E27FC236}">
                <a16:creationId xmlns:a16="http://schemas.microsoft.com/office/drawing/2014/main" id="{8BA7E9BE-40A0-4C76-95F3-6C99F8BC00E9}"/>
              </a:ext>
            </a:extLst>
          </p:cNvPr>
          <p:cNvSpPr>
            <a:spLocks noGrp="1"/>
          </p:cNvSpPr>
          <p:nvPr>
            <p:ph idx="1"/>
          </p:nvPr>
        </p:nvSpPr>
        <p:spPr>
          <a:xfrm>
            <a:off x="486561" y="1253331"/>
            <a:ext cx="10867239" cy="4853854"/>
          </a:xfrm>
        </p:spPr>
        <p:txBody>
          <a:bodyPr>
            <a:normAutofit fontScale="92500" lnSpcReduction="20000"/>
          </a:bodyPr>
          <a:lstStyle/>
          <a:p>
            <a:r>
              <a:rPr lang="es-ES" sz="1400" dirty="0">
                <a:solidFill>
                  <a:srgbClr val="FF0000"/>
                </a:solidFill>
              </a:rPr>
              <a:t>Distribución recomendada de acciones a utilizar en los distintos servicios catalogados según el Anexo III de la resolución de convocatoria (orientación) y según catálogo del SEPE (formación). La hoja se cumplimenta con la denominación correspondiente, no con el código:</a:t>
            </a:r>
          </a:p>
          <a:p>
            <a:pPr marL="457200" lvl="1" indent="0">
              <a:buNone/>
            </a:pPr>
            <a:r>
              <a:rPr lang="es-ES" sz="1100" dirty="0">
                <a:solidFill>
                  <a:srgbClr val="FF0000"/>
                </a:solidFill>
              </a:rPr>
              <a:t>- Acciones asesoramiento y acompañamiento: 111D01 (obligatoria);113D01(obligatoria);113D02;114D01;114D02;114D04;114D05;121D03;140D01 (servicio 1)</a:t>
            </a:r>
          </a:p>
          <a:p>
            <a:pPr marL="457200" lvl="1" indent="0">
              <a:buNone/>
            </a:pPr>
            <a:r>
              <a:rPr lang="es-ES" sz="1100" dirty="0">
                <a:solidFill>
                  <a:srgbClr val="FF0000"/>
                </a:solidFill>
              </a:rPr>
              <a:t>- Acciones orientación: 115D01;116D01;116D02;116D03;116D05;121D01;121D02;121D04;122D03;123D01;123D02; 123D04;124D01; 124D03;125D01;125D02;125D03 (servicio 2)</a:t>
            </a:r>
          </a:p>
          <a:p>
            <a:pPr marL="457200" lvl="1" indent="0">
              <a:buNone/>
            </a:pPr>
            <a:r>
              <a:rPr lang="es-ES" sz="1100" dirty="0">
                <a:solidFill>
                  <a:srgbClr val="FF0000"/>
                </a:solidFill>
              </a:rPr>
              <a:t>- Acciones Asistencia por parte de equipos de búsqueda de empleo: 122D01;123D03;126D02;130D03;130D06;130D07;130D13;130D14;130D15;136D01;136D02 ; 114D01; 114D02(servicio 3)</a:t>
            </a:r>
          </a:p>
          <a:p>
            <a:pPr marL="457200" lvl="1" indent="0">
              <a:buNone/>
            </a:pPr>
            <a:r>
              <a:rPr lang="es-ES" sz="1100" dirty="0">
                <a:solidFill>
                  <a:srgbClr val="FF0000"/>
                </a:solidFill>
              </a:rPr>
              <a:t>- Acciones de Formación: Según catálogo del Sepe</a:t>
            </a:r>
            <a:endParaRPr lang="es-ES" sz="1700" dirty="0">
              <a:solidFill>
                <a:srgbClr val="FF0000"/>
              </a:solidFill>
            </a:endParaRPr>
          </a:p>
          <a:p>
            <a:r>
              <a:rPr lang="es-ES" sz="1400" dirty="0">
                <a:solidFill>
                  <a:srgbClr val="FF0000"/>
                </a:solidFill>
              </a:rPr>
              <a:t>Dentro de cada servicio: F. Inicio, la de la primera actividad. F. Fin, la de la última actividad de ese servicio. Cuando ese servicio sea el que marca la finalización o abandono del itinerario  la F. Fin de todos los servicios coincidirá con la de F. Fin Itinerario pero sólo se pondrá Finaliza o Abandona en el servicio concreto, en el resto se mantiene Avanza Itinerario.</a:t>
            </a:r>
          </a:p>
          <a:p>
            <a:r>
              <a:rPr lang="es-ES" sz="1400" dirty="0">
                <a:solidFill>
                  <a:srgbClr val="FF0000"/>
                </a:solidFill>
              </a:rPr>
              <a:t>Una vez cumplimentada toda la hoja se recomienda:</a:t>
            </a:r>
          </a:p>
          <a:p>
            <a:pPr marL="457200" lvl="1" indent="0">
              <a:buNone/>
            </a:pPr>
            <a:r>
              <a:rPr lang="es-ES" sz="1100" dirty="0">
                <a:solidFill>
                  <a:srgbClr val="FF0000"/>
                </a:solidFill>
              </a:rPr>
              <a:t>1- Hacer una revisión por columnas para facilitar la detección de errores (ejemplo: columna F (NIF) número + letra en MAYÚSCULA (todo seguido, SIN PUNTOS, SIN GUIONES, SIN ESPACIOS).</a:t>
            </a:r>
          </a:p>
          <a:p>
            <a:pPr marL="457200" lvl="1" indent="0">
              <a:buNone/>
            </a:pPr>
            <a:r>
              <a:rPr lang="es-ES" sz="1100" dirty="0">
                <a:solidFill>
                  <a:srgbClr val="FF0000"/>
                </a:solidFill>
              </a:rPr>
              <a:t>     Revisar que no queda ninguna celda sin cumplimentar, a excepción de, las que tienen en el título que es opcional o la de segundo apellido del participante, cuando no lo tenga)</a:t>
            </a:r>
          </a:p>
          <a:p>
            <a:pPr marL="457200" lvl="1" indent="0">
              <a:buNone/>
            </a:pPr>
            <a:r>
              <a:rPr lang="es-ES" sz="1100" dirty="0">
                <a:solidFill>
                  <a:srgbClr val="FF0000"/>
                </a:solidFill>
              </a:rPr>
              <a:t>2- También revisar exhaustivamente la línea de los participantes que tengan fecha fin itinerario. En esos participante todos los servicios tendrán fecha fin y SÓLO UNO de ellos deberá tener Abandona            </a:t>
            </a:r>
          </a:p>
          <a:p>
            <a:pPr marL="457200" lvl="1" indent="0">
              <a:buNone/>
            </a:pPr>
            <a:r>
              <a:rPr lang="es-ES" sz="1100" dirty="0">
                <a:solidFill>
                  <a:srgbClr val="FF0000"/>
                </a:solidFill>
              </a:rPr>
              <a:t>     o Finaliza en la situación del participante.</a:t>
            </a:r>
          </a:p>
          <a:p>
            <a:r>
              <a:rPr lang="es-ES" sz="1400" dirty="0">
                <a:solidFill>
                  <a:srgbClr val="FF0000"/>
                </a:solidFill>
              </a:rPr>
              <a:t>Las becas, ayudas transporte…irán con la siguiente distribución:</a:t>
            </a:r>
          </a:p>
          <a:p>
            <a:pPr marL="457200" lvl="1" indent="0">
              <a:spcBef>
                <a:spcPts val="600"/>
              </a:spcBef>
              <a:buNone/>
            </a:pPr>
            <a:r>
              <a:rPr lang="es-ES" sz="1100" b="0" i="0" u="none" strike="noStrike" dirty="0">
                <a:solidFill>
                  <a:srgbClr val="FF0000"/>
                </a:solidFill>
                <a:effectLst/>
              </a:rPr>
              <a:t>Becas de conciliación: Servicio 6</a:t>
            </a:r>
          </a:p>
          <a:p>
            <a:pPr marL="457200" lvl="1" indent="0">
              <a:spcBef>
                <a:spcPts val="600"/>
              </a:spcBef>
              <a:buNone/>
            </a:pPr>
            <a:r>
              <a:rPr lang="es-ES" sz="1100" b="0" i="0" u="none" strike="noStrike" dirty="0">
                <a:solidFill>
                  <a:srgbClr val="FF0000"/>
                </a:solidFill>
                <a:effectLst/>
              </a:rPr>
              <a:t>Becas de Asistencia: Servicio 8 (incluye asistencia tanto en orientación como en Formación)                                                              	</a:t>
            </a:r>
          </a:p>
          <a:p>
            <a:pPr marL="457200" lvl="1" indent="0">
              <a:spcBef>
                <a:spcPts val="600"/>
              </a:spcBef>
              <a:buNone/>
            </a:pPr>
            <a:r>
              <a:rPr lang="es-ES" sz="1100" b="0" i="0" u="none" strike="noStrike" dirty="0">
                <a:solidFill>
                  <a:srgbClr val="FF0000"/>
                </a:solidFill>
                <a:effectLst/>
              </a:rPr>
              <a:t>Ayuda Transporte: Servicio 9 (otros servicios)</a:t>
            </a:r>
            <a:r>
              <a:rPr lang="es-ES" sz="1100" dirty="0">
                <a:solidFill>
                  <a:srgbClr val="FF0000"/>
                </a:solidFill>
              </a:rPr>
              <a:t> </a:t>
            </a:r>
          </a:p>
          <a:p>
            <a:r>
              <a:rPr lang="es-ES" sz="1400" dirty="0">
                <a:solidFill>
                  <a:srgbClr val="FF0000"/>
                </a:solidFill>
              </a:rPr>
              <a:t>Una vez informados los participantes no podrán ser eliminados, puede cambiar su situación pero no podrá ser eliminado ni duplicado. Tampoco puede haber participantes con inicio de itinerario y datos en blanco </a:t>
            </a:r>
          </a:p>
          <a:p>
            <a:pPr marL="457200" lvl="1" indent="0">
              <a:buNone/>
            </a:pPr>
            <a:r>
              <a:rPr lang="es-ES" sz="1100" dirty="0">
                <a:solidFill>
                  <a:srgbClr val="FF0000"/>
                </a:solidFill>
              </a:rPr>
              <a:t>Si un participante finalizó por inserción y vuelve al itinerario, retomar datos del itinerario pero “NO” SE INTRODUCE UNA NUEVA LÍNEA</a:t>
            </a:r>
          </a:p>
          <a:p>
            <a:pPr marL="0" indent="0">
              <a:buNone/>
            </a:pPr>
            <a:endParaRPr lang="es-ES" sz="1000" dirty="0"/>
          </a:p>
          <a:p>
            <a:r>
              <a:rPr lang="es-ES" sz="1400" dirty="0">
                <a:solidFill>
                  <a:srgbClr val="FF0000"/>
                </a:solidFill>
              </a:rPr>
              <a:t>Los campos en los que no figuran indicaciones sobre el formato  se podrán cumplimentar con el formato que más convenga pero para evitar errores se recomienda usar siempre mismo formato (ejemplos: Nombres con MAYUSCULA.  Combinación de número y letra poner letra en MAYÚSCULAS Y NÚMERO </a:t>
            </a:r>
            <a:r>
              <a:rPr lang="es-ES" sz="1400" dirty="0" err="1">
                <a:solidFill>
                  <a:srgbClr val="FF0000"/>
                </a:solidFill>
              </a:rPr>
              <a:t>SEGUIDO,sin</a:t>
            </a:r>
            <a:r>
              <a:rPr lang="es-ES" sz="1400" dirty="0">
                <a:solidFill>
                  <a:srgbClr val="FF0000"/>
                </a:solidFill>
              </a:rPr>
              <a:t> espacios, ni guiones ni puntos</a:t>
            </a:r>
          </a:p>
          <a:p>
            <a:pPr marL="0" indent="0">
              <a:buNone/>
            </a:pPr>
            <a:endParaRPr lang="es-ES" sz="1400" dirty="0">
              <a:solidFill>
                <a:srgbClr val="0070C0"/>
              </a:solidFill>
            </a:endParaRPr>
          </a:p>
          <a:p>
            <a:pPr marL="0" indent="0">
              <a:buNone/>
            </a:pPr>
            <a:endParaRPr lang="es-ES" sz="1200" dirty="0">
              <a:solidFill>
                <a:srgbClr val="0070C0"/>
              </a:solidFill>
            </a:endParaRPr>
          </a:p>
          <a:p>
            <a:pPr marL="0" indent="0">
              <a:buNone/>
            </a:pPr>
            <a:endParaRPr lang="es-ES" sz="1400" dirty="0">
              <a:solidFill>
                <a:srgbClr val="FF0000"/>
              </a:solidFill>
            </a:endParaRPr>
          </a:p>
          <a:p>
            <a:pPr marL="0" indent="0">
              <a:buNone/>
            </a:pPr>
            <a:endParaRPr lang="es-ES" dirty="0"/>
          </a:p>
        </p:txBody>
      </p:sp>
    </p:spTree>
    <p:extLst>
      <p:ext uri="{BB962C8B-B14F-4D97-AF65-F5344CB8AC3E}">
        <p14:creationId xmlns:p14="http://schemas.microsoft.com/office/powerpoint/2010/main" val="3151691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297C00-C0A9-4A66-BBB3-B68FD9DF8D32}"/>
              </a:ext>
            </a:extLst>
          </p:cNvPr>
          <p:cNvSpPr>
            <a:spLocks noGrp="1"/>
          </p:cNvSpPr>
          <p:nvPr>
            <p:ph type="ctrTitle"/>
          </p:nvPr>
        </p:nvSpPr>
        <p:spPr>
          <a:xfrm>
            <a:off x="699713" y="248038"/>
            <a:ext cx="7063721" cy="1159200"/>
          </a:xfrm>
        </p:spPr>
        <p:txBody>
          <a:bodyPr anchor="ctr">
            <a:normAutofit/>
          </a:bodyPr>
          <a:lstStyle/>
          <a:p>
            <a:pPr algn="l"/>
            <a:r>
              <a:rPr lang="es-ES" sz="4000" dirty="0">
                <a:solidFill>
                  <a:srgbClr val="FFFFFF"/>
                </a:solidFill>
              </a:rPr>
              <a:t>2.Identificación de la entidad</a:t>
            </a:r>
          </a:p>
        </p:txBody>
      </p:sp>
      <p:sp>
        <p:nvSpPr>
          <p:cNvPr id="3" name="Subtítulo 2">
            <a:extLst>
              <a:ext uri="{FF2B5EF4-FFF2-40B4-BE49-F238E27FC236}">
                <a16:creationId xmlns:a16="http://schemas.microsoft.com/office/drawing/2014/main" id="{3CED2D93-B86F-419C-8C80-D7682DCC3AC1}"/>
              </a:ext>
            </a:extLst>
          </p:cNvPr>
          <p:cNvSpPr>
            <a:spLocks noGrp="1"/>
          </p:cNvSpPr>
          <p:nvPr>
            <p:ph type="subTitle" idx="1"/>
          </p:nvPr>
        </p:nvSpPr>
        <p:spPr>
          <a:xfrm>
            <a:off x="8572499" y="390832"/>
            <a:ext cx="3233585" cy="873612"/>
          </a:xfrm>
        </p:spPr>
        <p:txBody>
          <a:bodyPr anchor="ctr">
            <a:normAutofit/>
          </a:bodyPr>
          <a:lstStyle/>
          <a:p>
            <a:r>
              <a:rPr lang="es-ES" dirty="0">
                <a:solidFill>
                  <a:srgbClr val="FFFFFF"/>
                </a:solidFill>
              </a:rPr>
              <a:t>Formato</a:t>
            </a:r>
          </a:p>
        </p:txBody>
      </p:sp>
      <p:pic>
        <p:nvPicPr>
          <p:cNvPr id="5" name="Imagen 4">
            <a:extLst>
              <a:ext uri="{FF2B5EF4-FFF2-40B4-BE49-F238E27FC236}">
                <a16:creationId xmlns:a16="http://schemas.microsoft.com/office/drawing/2014/main" id="{54D22A0E-7371-45BA-A66B-423028C6A92D}"/>
              </a:ext>
            </a:extLst>
          </p:cNvPr>
          <p:cNvPicPr>
            <a:picLocks noChangeAspect="1"/>
          </p:cNvPicPr>
          <p:nvPr/>
        </p:nvPicPr>
        <p:blipFill rotWithShape="1">
          <a:blip r:embed="rId2"/>
          <a:srcRect t="15853" r="337" b="53333"/>
          <a:stretch/>
        </p:blipFill>
        <p:spPr>
          <a:xfrm>
            <a:off x="-3" y="1822348"/>
            <a:ext cx="12112750" cy="2554797"/>
          </a:xfrm>
          <a:prstGeom prst="rect">
            <a:avLst/>
          </a:prstGeom>
        </p:spPr>
      </p:pic>
    </p:spTree>
    <p:extLst>
      <p:ext uri="{BB962C8B-B14F-4D97-AF65-F5344CB8AC3E}">
        <p14:creationId xmlns:p14="http://schemas.microsoft.com/office/powerpoint/2010/main" val="1824087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297C00-C0A9-4A66-BBB3-B68FD9DF8D32}"/>
              </a:ext>
            </a:extLst>
          </p:cNvPr>
          <p:cNvSpPr>
            <a:spLocks noGrp="1"/>
          </p:cNvSpPr>
          <p:nvPr>
            <p:ph type="ctrTitle"/>
          </p:nvPr>
        </p:nvSpPr>
        <p:spPr>
          <a:xfrm>
            <a:off x="251670" y="248038"/>
            <a:ext cx="7801762" cy="1159200"/>
          </a:xfrm>
        </p:spPr>
        <p:txBody>
          <a:bodyPr anchor="ctr">
            <a:normAutofit/>
          </a:bodyPr>
          <a:lstStyle/>
          <a:p>
            <a:pPr algn="l"/>
            <a:r>
              <a:rPr lang="es-ES" sz="2500" dirty="0">
                <a:solidFill>
                  <a:srgbClr val="FFFFFF"/>
                </a:solidFill>
              </a:rPr>
              <a:t>3.Datos de la persona participante en el Proyecto Territorial </a:t>
            </a:r>
          </a:p>
        </p:txBody>
      </p:sp>
      <p:sp>
        <p:nvSpPr>
          <p:cNvPr id="3" name="Subtítulo 2">
            <a:extLst>
              <a:ext uri="{FF2B5EF4-FFF2-40B4-BE49-F238E27FC236}">
                <a16:creationId xmlns:a16="http://schemas.microsoft.com/office/drawing/2014/main" id="{3CED2D93-B86F-419C-8C80-D7682DCC3AC1}"/>
              </a:ext>
            </a:extLst>
          </p:cNvPr>
          <p:cNvSpPr>
            <a:spLocks noGrp="1"/>
          </p:cNvSpPr>
          <p:nvPr>
            <p:ph type="subTitle" idx="1"/>
          </p:nvPr>
        </p:nvSpPr>
        <p:spPr>
          <a:xfrm>
            <a:off x="8572499" y="390832"/>
            <a:ext cx="3233585" cy="873612"/>
          </a:xfrm>
        </p:spPr>
        <p:txBody>
          <a:bodyPr anchor="ctr">
            <a:normAutofit/>
          </a:bodyPr>
          <a:lstStyle/>
          <a:p>
            <a:r>
              <a:rPr lang="es-ES" dirty="0">
                <a:solidFill>
                  <a:srgbClr val="FFFFFF"/>
                </a:solidFill>
              </a:rPr>
              <a:t>Formato</a:t>
            </a:r>
          </a:p>
        </p:txBody>
      </p:sp>
      <p:pic>
        <p:nvPicPr>
          <p:cNvPr id="6" name="Imagen 5">
            <a:extLst>
              <a:ext uri="{FF2B5EF4-FFF2-40B4-BE49-F238E27FC236}">
                <a16:creationId xmlns:a16="http://schemas.microsoft.com/office/drawing/2014/main" id="{DEB6D8FC-3A1A-4489-8A6F-03371B3F4717}"/>
              </a:ext>
            </a:extLst>
          </p:cNvPr>
          <p:cNvPicPr>
            <a:picLocks noChangeAspect="1"/>
          </p:cNvPicPr>
          <p:nvPr/>
        </p:nvPicPr>
        <p:blipFill rotWithShape="1">
          <a:blip r:embed="rId2"/>
          <a:srcRect t="12994" r="392" b="47212"/>
          <a:stretch/>
        </p:blipFill>
        <p:spPr>
          <a:xfrm>
            <a:off x="113522" y="1655276"/>
            <a:ext cx="11692562" cy="2229271"/>
          </a:xfrm>
          <a:prstGeom prst="rect">
            <a:avLst/>
          </a:prstGeom>
        </p:spPr>
      </p:pic>
      <p:pic>
        <p:nvPicPr>
          <p:cNvPr id="9" name="Imagen 8">
            <a:extLst>
              <a:ext uri="{FF2B5EF4-FFF2-40B4-BE49-F238E27FC236}">
                <a16:creationId xmlns:a16="http://schemas.microsoft.com/office/drawing/2014/main" id="{996F6551-43A3-4912-83B0-B57D998F2FA4}"/>
              </a:ext>
            </a:extLst>
          </p:cNvPr>
          <p:cNvPicPr>
            <a:picLocks noChangeAspect="1"/>
          </p:cNvPicPr>
          <p:nvPr/>
        </p:nvPicPr>
        <p:blipFill rotWithShape="1">
          <a:blip r:embed="rId3"/>
          <a:srcRect t="16197" b="53878"/>
          <a:stretch/>
        </p:blipFill>
        <p:spPr>
          <a:xfrm>
            <a:off x="113522" y="4205358"/>
            <a:ext cx="11692562" cy="2261810"/>
          </a:xfrm>
          <a:prstGeom prst="rect">
            <a:avLst/>
          </a:prstGeom>
        </p:spPr>
      </p:pic>
      <p:sp>
        <p:nvSpPr>
          <p:cNvPr id="4" name="CuadroTexto 3">
            <a:extLst>
              <a:ext uri="{FF2B5EF4-FFF2-40B4-BE49-F238E27FC236}">
                <a16:creationId xmlns:a16="http://schemas.microsoft.com/office/drawing/2014/main" id="{CD823A0F-CCC8-419E-A93A-A80ADE1DE1EF}"/>
              </a:ext>
            </a:extLst>
          </p:cNvPr>
          <p:cNvSpPr txBox="1"/>
          <p:nvPr/>
        </p:nvSpPr>
        <p:spPr>
          <a:xfrm>
            <a:off x="6489736" y="3440119"/>
            <a:ext cx="2743200" cy="461665"/>
          </a:xfrm>
          <a:prstGeom prst="rect">
            <a:avLst/>
          </a:prstGeom>
          <a:noFill/>
        </p:spPr>
        <p:txBody>
          <a:bodyPr wrap="square" rtlCol="0">
            <a:spAutoFit/>
          </a:bodyPr>
          <a:lstStyle/>
          <a:p>
            <a:r>
              <a:rPr lang="es-ES" sz="1200" dirty="0">
                <a:solidFill>
                  <a:srgbClr val="FF0000"/>
                </a:solidFill>
              </a:rPr>
              <a:t>Si no tiene segundo apellido dejar en blanco</a:t>
            </a:r>
          </a:p>
        </p:txBody>
      </p:sp>
      <p:sp>
        <p:nvSpPr>
          <p:cNvPr id="5" name="CuadroTexto 4">
            <a:extLst>
              <a:ext uri="{FF2B5EF4-FFF2-40B4-BE49-F238E27FC236}">
                <a16:creationId xmlns:a16="http://schemas.microsoft.com/office/drawing/2014/main" id="{E73709F8-A3E6-49C2-A963-D412FF5B8EC7}"/>
              </a:ext>
            </a:extLst>
          </p:cNvPr>
          <p:cNvSpPr txBox="1"/>
          <p:nvPr/>
        </p:nvSpPr>
        <p:spPr>
          <a:xfrm>
            <a:off x="1562100" y="5958661"/>
            <a:ext cx="3219450" cy="276999"/>
          </a:xfrm>
          <a:prstGeom prst="rect">
            <a:avLst/>
          </a:prstGeom>
          <a:noFill/>
        </p:spPr>
        <p:txBody>
          <a:bodyPr wrap="square" rtlCol="0">
            <a:spAutoFit/>
          </a:bodyPr>
          <a:lstStyle/>
          <a:p>
            <a:r>
              <a:rPr lang="es-ES" sz="1200" dirty="0" err="1">
                <a:solidFill>
                  <a:srgbClr val="FF0000"/>
                </a:solidFill>
              </a:rPr>
              <a:t>ó</a:t>
            </a:r>
            <a:r>
              <a:rPr lang="es-ES" sz="1200" dirty="0">
                <a:solidFill>
                  <a:srgbClr val="FF0000"/>
                </a:solidFill>
              </a:rPr>
              <a:t> NO TIENE (pero NO DEJAR EN BLANCO) </a:t>
            </a:r>
          </a:p>
        </p:txBody>
      </p:sp>
      <p:sp>
        <p:nvSpPr>
          <p:cNvPr id="7" name="CuadroTexto 6">
            <a:extLst>
              <a:ext uri="{FF2B5EF4-FFF2-40B4-BE49-F238E27FC236}">
                <a16:creationId xmlns:a16="http://schemas.microsoft.com/office/drawing/2014/main" id="{962EBA85-D6AE-4046-ABC9-4995DED7106C}"/>
              </a:ext>
            </a:extLst>
          </p:cNvPr>
          <p:cNvSpPr txBox="1"/>
          <p:nvPr/>
        </p:nvSpPr>
        <p:spPr>
          <a:xfrm>
            <a:off x="9191624" y="2811339"/>
            <a:ext cx="1075781" cy="307777"/>
          </a:xfrm>
          <a:prstGeom prst="rect">
            <a:avLst/>
          </a:prstGeom>
          <a:noFill/>
        </p:spPr>
        <p:txBody>
          <a:bodyPr wrap="square" rtlCol="0">
            <a:spAutoFit/>
          </a:bodyPr>
          <a:lstStyle/>
          <a:p>
            <a:r>
              <a:rPr lang="es-ES" sz="1400" dirty="0">
                <a:solidFill>
                  <a:srgbClr val="FF0000"/>
                </a:solidFill>
              </a:rPr>
              <a:t>Desplegable</a:t>
            </a:r>
          </a:p>
        </p:txBody>
      </p:sp>
      <p:sp>
        <p:nvSpPr>
          <p:cNvPr id="8" name="CuadroTexto 7">
            <a:extLst>
              <a:ext uri="{FF2B5EF4-FFF2-40B4-BE49-F238E27FC236}">
                <a16:creationId xmlns:a16="http://schemas.microsoft.com/office/drawing/2014/main" id="{F40E02E9-4AFB-4B01-9C8F-4BD5C6B6153E}"/>
              </a:ext>
            </a:extLst>
          </p:cNvPr>
          <p:cNvSpPr txBox="1"/>
          <p:nvPr/>
        </p:nvSpPr>
        <p:spPr>
          <a:xfrm>
            <a:off x="10415451" y="2811339"/>
            <a:ext cx="1175658" cy="584775"/>
          </a:xfrm>
          <a:prstGeom prst="rect">
            <a:avLst/>
          </a:prstGeom>
          <a:noFill/>
        </p:spPr>
        <p:txBody>
          <a:bodyPr wrap="square" rtlCol="0">
            <a:spAutoFit/>
          </a:bodyPr>
          <a:lstStyle/>
          <a:p>
            <a:r>
              <a:rPr lang="es-ES" sz="1400" dirty="0">
                <a:solidFill>
                  <a:srgbClr val="FF0000"/>
                </a:solidFill>
              </a:rPr>
              <a:t>Desplegable</a:t>
            </a:r>
          </a:p>
          <a:p>
            <a:endParaRPr lang="es-ES" dirty="0"/>
          </a:p>
        </p:txBody>
      </p:sp>
      <p:sp>
        <p:nvSpPr>
          <p:cNvPr id="10" name="CuadroTexto 9">
            <a:extLst>
              <a:ext uri="{FF2B5EF4-FFF2-40B4-BE49-F238E27FC236}">
                <a16:creationId xmlns:a16="http://schemas.microsoft.com/office/drawing/2014/main" id="{A7ED9997-64B6-4CFF-922F-1B386D585D10}"/>
              </a:ext>
            </a:extLst>
          </p:cNvPr>
          <p:cNvSpPr txBox="1"/>
          <p:nvPr/>
        </p:nvSpPr>
        <p:spPr>
          <a:xfrm>
            <a:off x="6640822" y="5336263"/>
            <a:ext cx="1365249" cy="615553"/>
          </a:xfrm>
          <a:prstGeom prst="rect">
            <a:avLst/>
          </a:prstGeom>
          <a:noFill/>
        </p:spPr>
        <p:txBody>
          <a:bodyPr wrap="square" rtlCol="0">
            <a:spAutoFit/>
          </a:bodyPr>
          <a:lstStyle/>
          <a:p>
            <a:r>
              <a:rPr lang="es-ES" sz="1600" dirty="0">
                <a:solidFill>
                  <a:srgbClr val="FF0000"/>
                </a:solidFill>
              </a:rPr>
              <a:t>Desplegable</a:t>
            </a:r>
          </a:p>
          <a:p>
            <a:endParaRPr lang="es-ES" dirty="0"/>
          </a:p>
        </p:txBody>
      </p:sp>
      <p:sp>
        <p:nvSpPr>
          <p:cNvPr id="11" name="CuadroTexto 10">
            <a:extLst>
              <a:ext uri="{FF2B5EF4-FFF2-40B4-BE49-F238E27FC236}">
                <a16:creationId xmlns:a16="http://schemas.microsoft.com/office/drawing/2014/main" id="{8DB17DA6-B46A-4DC1-B371-E21D335AA551}"/>
              </a:ext>
            </a:extLst>
          </p:cNvPr>
          <p:cNvSpPr txBox="1"/>
          <p:nvPr/>
        </p:nvSpPr>
        <p:spPr>
          <a:xfrm>
            <a:off x="8204753" y="5343108"/>
            <a:ext cx="1365249" cy="615553"/>
          </a:xfrm>
          <a:prstGeom prst="rect">
            <a:avLst/>
          </a:prstGeom>
          <a:noFill/>
        </p:spPr>
        <p:txBody>
          <a:bodyPr wrap="square" rtlCol="0">
            <a:spAutoFit/>
          </a:bodyPr>
          <a:lstStyle/>
          <a:p>
            <a:r>
              <a:rPr lang="es-ES" sz="1600" dirty="0">
                <a:solidFill>
                  <a:srgbClr val="FF0000"/>
                </a:solidFill>
              </a:rPr>
              <a:t>Desplegable</a:t>
            </a:r>
          </a:p>
          <a:p>
            <a:endParaRPr lang="es-ES" dirty="0"/>
          </a:p>
        </p:txBody>
      </p:sp>
      <p:sp>
        <p:nvSpPr>
          <p:cNvPr id="18" name="CuadroTexto 17">
            <a:extLst>
              <a:ext uri="{FF2B5EF4-FFF2-40B4-BE49-F238E27FC236}">
                <a16:creationId xmlns:a16="http://schemas.microsoft.com/office/drawing/2014/main" id="{FB80EFF5-FC6A-4893-93E2-0C94E9DB36CC}"/>
              </a:ext>
            </a:extLst>
          </p:cNvPr>
          <p:cNvSpPr txBox="1"/>
          <p:nvPr/>
        </p:nvSpPr>
        <p:spPr>
          <a:xfrm>
            <a:off x="7323446" y="3072950"/>
            <a:ext cx="1075781" cy="246221"/>
          </a:xfrm>
          <a:prstGeom prst="rect">
            <a:avLst/>
          </a:prstGeom>
          <a:noFill/>
        </p:spPr>
        <p:txBody>
          <a:bodyPr wrap="square" rtlCol="0">
            <a:spAutoFit/>
          </a:bodyPr>
          <a:lstStyle/>
          <a:p>
            <a:r>
              <a:rPr lang="es-ES" sz="1000" dirty="0">
                <a:solidFill>
                  <a:srgbClr val="FF0000"/>
                </a:solidFill>
              </a:rPr>
              <a:t>HOMBRE/MUJER</a:t>
            </a:r>
          </a:p>
        </p:txBody>
      </p:sp>
    </p:spTree>
    <p:extLst>
      <p:ext uri="{BB962C8B-B14F-4D97-AF65-F5344CB8AC3E}">
        <p14:creationId xmlns:p14="http://schemas.microsoft.com/office/powerpoint/2010/main" val="261912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297C00-C0A9-4A66-BBB3-B68FD9DF8D32}"/>
              </a:ext>
            </a:extLst>
          </p:cNvPr>
          <p:cNvSpPr>
            <a:spLocks noGrp="1"/>
          </p:cNvSpPr>
          <p:nvPr>
            <p:ph type="ctrTitle"/>
          </p:nvPr>
        </p:nvSpPr>
        <p:spPr>
          <a:xfrm>
            <a:off x="251670" y="248038"/>
            <a:ext cx="7801762" cy="1159200"/>
          </a:xfrm>
        </p:spPr>
        <p:txBody>
          <a:bodyPr anchor="ctr">
            <a:normAutofit/>
          </a:bodyPr>
          <a:lstStyle/>
          <a:p>
            <a:pPr algn="l"/>
            <a:r>
              <a:rPr lang="es-ES" sz="2500" dirty="0">
                <a:solidFill>
                  <a:srgbClr val="FFFFFF"/>
                </a:solidFill>
              </a:rPr>
              <a:t>4.Datos del itinerario. Servicio 01 Acciones de Asesoramiento y Acompañamiento </a:t>
            </a:r>
          </a:p>
        </p:txBody>
      </p:sp>
      <p:sp>
        <p:nvSpPr>
          <p:cNvPr id="3" name="Subtítulo 2">
            <a:extLst>
              <a:ext uri="{FF2B5EF4-FFF2-40B4-BE49-F238E27FC236}">
                <a16:creationId xmlns:a16="http://schemas.microsoft.com/office/drawing/2014/main" id="{3CED2D93-B86F-419C-8C80-D7682DCC3AC1}"/>
              </a:ext>
            </a:extLst>
          </p:cNvPr>
          <p:cNvSpPr>
            <a:spLocks noGrp="1"/>
          </p:cNvSpPr>
          <p:nvPr>
            <p:ph type="subTitle" idx="1"/>
          </p:nvPr>
        </p:nvSpPr>
        <p:spPr>
          <a:xfrm>
            <a:off x="8572499" y="390832"/>
            <a:ext cx="3233585" cy="873612"/>
          </a:xfrm>
        </p:spPr>
        <p:txBody>
          <a:bodyPr anchor="ctr">
            <a:normAutofit/>
          </a:bodyPr>
          <a:lstStyle/>
          <a:p>
            <a:r>
              <a:rPr lang="es-ES" dirty="0">
                <a:solidFill>
                  <a:srgbClr val="FFFFFF"/>
                </a:solidFill>
              </a:rPr>
              <a:t>Formato</a:t>
            </a:r>
          </a:p>
        </p:txBody>
      </p:sp>
      <p:sp>
        <p:nvSpPr>
          <p:cNvPr id="4" name="CuadroTexto 3">
            <a:extLst>
              <a:ext uri="{FF2B5EF4-FFF2-40B4-BE49-F238E27FC236}">
                <a16:creationId xmlns:a16="http://schemas.microsoft.com/office/drawing/2014/main" id="{BBBD85E3-D80B-4735-B425-5F2EDABB4E7E}"/>
              </a:ext>
            </a:extLst>
          </p:cNvPr>
          <p:cNvSpPr txBox="1"/>
          <p:nvPr/>
        </p:nvSpPr>
        <p:spPr>
          <a:xfrm>
            <a:off x="409575" y="6086475"/>
            <a:ext cx="11296650" cy="646331"/>
          </a:xfrm>
          <a:prstGeom prst="rect">
            <a:avLst/>
          </a:prstGeom>
          <a:noFill/>
        </p:spPr>
        <p:txBody>
          <a:bodyPr wrap="square" rtlCol="0">
            <a:spAutoFit/>
          </a:bodyPr>
          <a:lstStyle/>
          <a:p>
            <a:pPr algn="ctr"/>
            <a:endParaRPr lang="es-ES" sz="3600" dirty="0">
              <a:solidFill>
                <a:schemeClr val="accent5">
                  <a:lumMod val="75000"/>
                </a:schemeClr>
              </a:solidFill>
            </a:endParaRPr>
          </a:p>
        </p:txBody>
      </p:sp>
      <p:pic>
        <p:nvPicPr>
          <p:cNvPr id="19" name="Imagen 18">
            <a:extLst>
              <a:ext uri="{FF2B5EF4-FFF2-40B4-BE49-F238E27FC236}">
                <a16:creationId xmlns:a16="http://schemas.microsoft.com/office/drawing/2014/main" id="{538B8A26-271D-46DF-829F-DBA93C4E133D}"/>
              </a:ext>
            </a:extLst>
          </p:cNvPr>
          <p:cNvPicPr>
            <a:picLocks noChangeAspect="1"/>
          </p:cNvPicPr>
          <p:nvPr/>
        </p:nvPicPr>
        <p:blipFill rotWithShape="1">
          <a:blip r:embed="rId2"/>
          <a:srcRect l="-488" t="13200" r="1788" b="55422"/>
          <a:stretch/>
        </p:blipFill>
        <p:spPr>
          <a:xfrm>
            <a:off x="-3" y="1932154"/>
            <a:ext cx="12033561" cy="2223721"/>
          </a:xfrm>
          <a:prstGeom prst="rect">
            <a:avLst/>
          </a:prstGeom>
        </p:spPr>
      </p:pic>
      <p:pic>
        <p:nvPicPr>
          <p:cNvPr id="21" name="Imagen 20">
            <a:extLst>
              <a:ext uri="{FF2B5EF4-FFF2-40B4-BE49-F238E27FC236}">
                <a16:creationId xmlns:a16="http://schemas.microsoft.com/office/drawing/2014/main" id="{6C3AAEB4-EAF6-42E0-ACC1-88E07906189F}"/>
              </a:ext>
            </a:extLst>
          </p:cNvPr>
          <p:cNvPicPr>
            <a:picLocks noChangeAspect="1"/>
          </p:cNvPicPr>
          <p:nvPr/>
        </p:nvPicPr>
        <p:blipFill rotWithShape="1">
          <a:blip r:embed="rId3"/>
          <a:srcRect l="11125" t="14544" r="-24324" b="57350"/>
          <a:stretch/>
        </p:blipFill>
        <p:spPr>
          <a:xfrm>
            <a:off x="114300" y="4816821"/>
            <a:ext cx="15322230" cy="1601246"/>
          </a:xfrm>
          <a:prstGeom prst="rect">
            <a:avLst/>
          </a:prstGeom>
        </p:spPr>
      </p:pic>
      <p:sp>
        <p:nvSpPr>
          <p:cNvPr id="22" name="CuadroTexto 21">
            <a:extLst>
              <a:ext uri="{FF2B5EF4-FFF2-40B4-BE49-F238E27FC236}">
                <a16:creationId xmlns:a16="http://schemas.microsoft.com/office/drawing/2014/main" id="{D262DD46-F94A-489E-9E9E-6011EDA8D9E1}"/>
              </a:ext>
            </a:extLst>
          </p:cNvPr>
          <p:cNvSpPr txBox="1"/>
          <p:nvPr/>
        </p:nvSpPr>
        <p:spPr>
          <a:xfrm>
            <a:off x="114300" y="4210411"/>
            <a:ext cx="11691784" cy="461665"/>
          </a:xfrm>
          <a:prstGeom prst="rect">
            <a:avLst/>
          </a:prstGeom>
          <a:noFill/>
        </p:spPr>
        <p:txBody>
          <a:bodyPr wrap="square" rtlCol="0">
            <a:spAutoFit/>
          </a:bodyPr>
          <a:lstStyle/>
          <a:p>
            <a:r>
              <a:rPr lang="es-ES" sz="2400" b="1" dirty="0">
                <a:solidFill>
                  <a:srgbClr val="FF0000"/>
                </a:solidFill>
              </a:rPr>
              <a:t>*</a:t>
            </a:r>
            <a:r>
              <a:rPr lang="es-ES" sz="1400" dirty="0">
                <a:solidFill>
                  <a:srgbClr val="0070C0"/>
                </a:solidFill>
              </a:rPr>
              <a:t>Acciones asesoramiento y acompañamiento: </a:t>
            </a:r>
            <a:r>
              <a:rPr lang="es-ES" sz="1400" dirty="0">
                <a:solidFill>
                  <a:srgbClr val="FF0000"/>
                </a:solidFill>
              </a:rPr>
              <a:t>no se ponen los códigos, se pone la denominación de las acciones, separadas con punto y coma.</a:t>
            </a:r>
            <a:endParaRPr lang="es-ES" dirty="0">
              <a:solidFill>
                <a:srgbClr val="0070C0"/>
              </a:solidFill>
            </a:endParaRPr>
          </a:p>
        </p:txBody>
      </p:sp>
      <p:sp>
        <p:nvSpPr>
          <p:cNvPr id="5" name="CuadroTexto 4">
            <a:extLst>
              <a:ext uri="{FF2B5EF4-FFF2-40B4-BE49-F238E27FC236}">
                <a16:creationId xmlns:a16="http://schemas.microsoft.com/office/drawing/2014/main" id="{E88B99F0-032C-45B0-B254-DC03F9853137}"/>
              </a:ext>
            </a:extLst>
          </p:cNvPr>
          <p:cNvSpPr txBox="1"/>
          <p:nvPr/>
        </p:nvSpPr>
        <p:spPr>
          <a:xfrm>
            <a:off x="3036163" y="3870664"/>
            <a:ext cx="257453" cy="461665"/>
          </a:xfrm>
          <a:prstGeom prst="rect">
            <a:avLst/>
          </a:prstGeom>
          <a:noFill/>
        </p:spPr>
        <p:txBody>
          <a:bodyPr wrap="square" rtlCol="0">
            <a:spAutoFit/>
          </a:bodyPr>
          <a:lstStyle/>
          <a:p>
            <a:r>
              <a:rPr lang="es-ES" sz="2400" b="1" dirty="0">
                <a:solidFill>
                  <a:srgbClr val="FF0000"/>
                </a:solidFill>
              </a:rPr>
              <a:t>*</a:t>
            </a:r>
            <a:endParaRPr lang="es-ES" b="1" dirty="0">
              <a:solidFill>
                <a:srgbClr val="FF0000"/>
              </a:solidFill>
            </a:endParaRPr>
          </a:p>
        </p:txBody>
      </p:sp>
      <p:sp>
        <p:nvSpPr>
          <p:cNvPr id="6" name="CuadroTexto 5">
            <a:extLst>
              <a:ext uri="{FF2B5EF4-FFF2-40B4-BE49-F238E27FC236}">
                <a16:creationId xmlns:a16="http://schemas.microsoft.com/office/drawing/2014/main" id="{6952F5A6-B552-4502-96D3-D6CEEE2F8025}"/>
              </a:ext>
            </a:extLst>
          </p:cNvPr>
          <p:cNvSpPr txBox="1"/>
          <p:nvPr/>
        </p:nvSpPr>
        <p:spPr>
          <a:xfrm>
            <a:off x="4971496" y="3819770"/>
            <a:ext cx="3829236" cy="276999"/>
          </a:xfrm>
          <a:prstGeom prst="rect">
            <a:avLst/>
          </a:prstGeom>
          <a:noFill/>
        </p:spPr>
        <p:txBody>
          <a:bodyPr wrap="square" rtlCol="0">
            <a:spAutoFit/>
          </a:bodyPr>
          <a:lstStyle/>
          <a:p>
            <a:r>
              <a:rPr lang="es-ES" sz="1200" dirty="0">
                <a:solidFill>
                  <a:srgbClr val="FF0000"/>
                </a:solidFill>
              </a:rPr>
              <a:t>Sólo poner el número y si es con decimal usar la coma</a:t>
            </a:r>
          </a:p>
        </p:txBody>
      </p:sp>
      <p:cxnSp>
        <p:nvCxnSpPr>
          <p:cNvPr id="8" name="Conector recto de flecha 7">
            <a:extLst>
              <a:ext uri="{FF2B5EF4-FFF2-40B4-BE49-F238E27FC236}">
                <a16:creationId xmlns:a16="http://schemas.microsoft.com/office/drawing/2014/main" id="{C1776522-8FBC-4553-9596-A888DD33C09B}"/>
              </a:ext>
            </a:extLst>
          </p:cNvPr>
          <p:cNvCxnSpPr/>
          <p:nvPr/>
        </p:nvCxnSpPr>
        <p:spPr>
          <a:xfrm>
            <a:off x="5726097" y="3725919"/>
            <a:ext cx="369903" cy="1697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E2D1E098-FD59-4513-A9E0-C7A226EDF01B}"/>
              </a:ext>
            </a:extLst>
          </p:cNvPr>
          <p:cNvSpPr txBox="1"/>
          <p:nvPr/>
        </p:nvSpPr>
        <p:spPr>
          <a:xfrm>
            <a:off x="815356" y="6021439"/>
            <a:ext cx="1182119" cy="584775"/>
          </a:xfrm>
          <a:prstGeom prst="rect">
            <a:avLst/>
          </a:prstGeom>
          <a:noFill/>
        </p:spPr>
        <p:txBody>
          <a:bodyPr wrap="square" rtlCol="0">
            <a:spAutoFit/>
          </a:bodyPr>
          <a:lstStyle/>
          <a:p>
            <a:r>
              <a:rPr lang="es-ES" sz="1400" dirty="0">
                <a:solidFill>
                  <a:srgbClr val="FF0000"/>
                </a:solidFill>
              </a:rPr>
              <a:t>Desplegable</a:t>
            </a:r>
            <a:endParaRPr lang="es-ES" sz="1200" dirty="0">
              <a:solidFill>
                <a:srgbClr val="FF0000"/>
              </a:solidFill>
            </a:endParaRPr>
          </a:p>
          <a:p>
            <a:endParaRPr lang="es-ES" dirty="0"/>
          </a:p>
        </p:txBody>
      </p:sp>
      <p:sp>
        <p:nvSpPr>
          <p:cNvPr id="10" name="CuadroTexto 9">
            <a:extLst>
              <a:ext uri="{FF2B5EF4-FFF2-40B4-BE49-F238E27FC236}">
                <a16:creationId xmlns:a16="http://schemas.microsoft.com/office/drawing/2014/main" id="{2B194298-6ADA-4F63-95CB-2D52ADB2F67A}"/>
              </a:ext>
            </a:extLst>
          </p:cNvPr>
          <p:cNvSpPr txBox="1"/>
          <p:nvPr/>
        </p:nvSpPr>
        <p:spPr>
          <a:xfrm>
            <a:off x="9705087" y="6428510"/>
            <a:ext cx="1580971" cy="338554"/>
          </a:xfrm>
          <a:prstGeom prst="rect">
            <a:avLst/>
          </a:prstGeom>
          <a:noFill/>
        </p:spPr>
        <p:txBody>
          <a:bodyPr wrap="square" rtlCol="0">
            <a:spAutoFit/>
          </a:bodyPr>
          <a:lstStyle/>
          <a:p>
            <a:r>
              <a:rPr lang="es-ES" sz="1600" dirty="0">
                <a:solidFill>
                  <a:srgbClr val="FF0000"/>
                </a:solidFill>
              </a:rPr>
              <a:t>Desplegable</a:t>
            </a:r>
            <a:endParaRPr lang="es-ES" dirty="0"/>
          </a:p>
        </p:txBody>
      </p:sp>
    </p:spTree>
    <p:extLst>
      <p:ext uri="{BB962C8B-B14F-4D97-AF65-F5344CB8AC3E}">
        <p14:creationId xmlns:p14="http://schemas.microsoft.com/office/powerpoint/2010/main" val="98847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297C00-C0A9-4A66-BBB3-B68FD9DF8D32}"/>
              </a:ext>
            </a:extLst>
          </p:cNvPr>
          <p:cNvSpPr>
            <a:spLocks noGrp="1"/>
          </p:cNvSpPr>
          <p:nvPr>
            <p:ph type="ctrTitle"/>
          </p:nvPr>
        </p:nvSpPr>
        <p:spPr>
          <a:xfrm>
            <a:off x="251670" y="248038"/>
            <a:ext cx="7801762" cy="1159200"/>
          </a:xfrm>
        </p:spPr>
        <p:txBody>
          <a:bodyPr anchor="ctr">
            <a:normAutofit/>
          </a:bodyPr>
          <a:lstStyle/>
          <a:p>
            <a:pPr algn="l"/>
            <a:r>
              <a:rPr lang="es-ES" sz="2500" dirty="0">
                <a:solidFill>
                  <a:srgbClr val="FFFFFF"/>
                </a:solidFill>
              </a:rPr>
              <a:t>4.Datos del itinerario. Servicio 02 Programas de Orientación</a:t>
            </a:r>
          </a:p>
        </p:txBody>
      </p:sp>
      <p:sp>
        <p:nvSpPr>
          <p:cNvPr id="3" name="Subtítulo 2">
            <a:extLst>
              <a:ext uri="{FF2B5EF4-FFF2-40B4-BE49-F238E27FC236}">
                <a16:creationId xmlns:a16="http://schemas.microsoft.com/office/drawing/2014/main" id="{3CED2D93-B86F-419C-8C80-D7682DCC3AC1}"/>
              </a:ext>
            </a:extLst>
          </p:cNvPr>
          <p:cNvSpPr>
            <a:spLocks noGrp="1"/>
          </p:cNvSpPr>
          <p:nvPr>
            <p:ph type="subTitle" idx="1"/>
          </p:nvPr>
        </p:nvSpPr>
        <p:spPr>
          <a:xfrm>
            <a:off x="8572499" y="390832"/>
            <a:ext cx="3233585" cy="873612"/>
          </a:xfrm>
        </p:spPr>
        <p:txBody>
          <a:bodyPr anchor="ctr">
            <a:normAutofit/>
          </a:bodyPr>
          <a:lstStyle/>
          <a:p>
            <a:r>
              <a:rPr lang="es-ES" dirty="0">
                <a:solidFill>
                  <a:srgbClr val="FFFFFF"/>
                </a:solidFill>
              </a:rPr>
              <a:t>Formato</a:t>
            </a:r>
          </a:p>
        </p:txBody>
      </p:sp>
      <p:sp>
        <p:nvSpPr>
          <p:cNvPr id="4" name="CuadroTexto 3">
            <a:extLst>
              <a:ext uri="{FF2B5EF4-FFF2-40B4-BE49-F238E27FC236}">
                <a16:creationId xmlns:a16="http://schemas.microsoft.com/office/drawing/2014/main" id="{CFC42477-6AEB-4C2C-9994-10549F979C69}"/>
              </a:ext>
            </a:extLst>
          </p:cNvPr>
          <p:cNvSpPr txBox="1"/>
          <p:nvPr/>
        </p:nvSpPr>
        <p:spPr>
          <a:xfrm rot="10800000" flipV="1">
            <a:off x="135619" y="6165750"/>
            <a:ext cx="11179340" cy="461665"/>
          </a:xfrm>
          <a:prstGeom prst="rect">
            <a:avLst/>
          </a:prstGeom>
          <a:noFill/>
        </p:spPr>
        <p:txBody>
          <a:bodyPr wrap="square" rtlCol="0">
            <a:spAutoFit/>
          </a:bodyPr>
          <a:lstStyle/>
          <a:p>
            <a:r>
              <a:rPr lang="es-ES" sz="2400" b="1" dirty="0">
                <a:solidFill>
                  <a:srgbClr val="FF0000"/>
                </a:solidFill>
              </a:rPr>
              <a:t>*</a:t>
            </a:r>
            <a:r>
              <a:rPr lang="es-ES" sz="1800" b="1" dirty="0">
                <a:solidFill>
                  <a:srgbClr val="FF0000"/>
                </a:solidFill>
              </a:rPr>
              <a:t> </a:t>
            </a:r>
            <a:r>
              <a:rPr lang="es-ES" dirty="0">
                <a:solidFill>
                  <a:srgbClr val="0070C0"/>
                </a:solidFill>
              </a:rPr>
              <a:t>Acciones orientación:</a:t>
            </a:r>
            <a:r>
              <a:rPr lang="es-ES" sz="1800" dirty="0">
                <a:solidFill>
                  <a:srgbClr val="FF0000"/>
                </a:solidFill>
              </a:rPr>
              <a:t> no se ponen los códigos, se pone la denominación de las acciones, separadas con ;</a:t>
            </a:r>
            <a:endParaRPr lang="es-ES" dirty="0"/>
          </a:p>
        </p:txBody>
      </p:sp>
      <p:pic>
        <p:nvPicPr>
          <p:cNvPr id="7" name="Imagen 6">
            <a:extLst>
              <a:ext uri="{FF2B5EF4-FFF2-40B4-BE49-F238E27FC236}">
                <a16:creationId xmlns:a16="http://schemas.microsoft.com/office/drawing/2014/main" id="{DA323944-6CAA-4D49-BF2A-DB6C3CD55555}"/>
              </a:ext>
            </a:extLst>
          </p:cNvPr>
          <p:cNvPicPr>
            <a:picLocks noChangeAspect="1"/>
          </p:cNvPicPr>
          <p:nvPr/>
        </p:nvPicPr>
        <p:blipFill rotWithShape="1">
          <a:blip r:embed="rId2"/>
          <a:srcRect l="-281" t="22553" r="1181" b="31345"/>
          <a:stretch/>
        </p:blipFill>
        <p:spPr>
          <a:xfrm>
            <a:off x="135619" y="1736520"/>
            <a:ext cx="11670465" cy="2145263"/>
          </a:xfrm>
          <a:prstGeom prst="rect">
            <a:avLst/>
          </a:prstGeom>
        </p:spPr>
      </p:pic>
      <p:pic>
        <p:nvPicPr>
          <p:cNvPr id="17" name="Imagen 16">
            <a:extLst>
              <a:ext uri="{FF2B5EF4-FFF2-40B4-BE49-F238E27FC236}">
                <a16:creationId xmlns:a16="http://schemas.microsoft.com/office/drawing/2014/main" id="{52D6C68B-EF6E-484D-AA4E-D6F102DAABD0}"/>
              </a:ext>
            </a:extLst>
          </p:cNvPr>
          <p:cNvPicPr>
            <a:picLocks noChangeAspect="1"/>
          </p:cNvPicPr>
          <p:nvPr/>
        </p:nvPicPr>
        <p:blipFill rotWithShape="1">
          <a:blip r:embed="rId3"/>
          <a:srcRect t="25442" r="1594" b="31588"/>
          <a:stretch/>
        </p:blipFill>
        <p:spPr>
          <a:xfrm>
            <a:off x="135619" y="3934624"/>
            <a:ext cx="11773956" cy="1736522"/>
          </a:xfrm>
          <a:prstGeom prst="rect">
            <a:avLst/>
          </a:prstGeom>
        </p:spPr>
      </p:pic>
      <p:sp>
        <p:nvSpPr>
          <p:cNvPr id="5" name="CuadroTexto 4">
            <a:extLst>
              <a:ext uri="{FF2B5EF4-FFF2-40B4-BE49-F238E27FC236}">
                <a16:creationId xmlns:a16="http://schemas.microsoft.com/office/drawing/2014/main" id="{D55CE444-0B43-4405-8C10-97FB8614E22C}"/>
              </a:ext>
            </a:extLst>
          </p:cNvPr>
          <p:cNvSpPr txBox="1"/>
          <p:nvPr/>
        </p:nvSpPr>
        <p:spPr>
          <a:xfrm>
            <a:off x="1937857" y="3657600"/>
            <a:ext cx="302004" cy="461665"/>
          </a:xfrm>
          <a:prstGeom prst="rect">
            <a:avLst/>
          </a:prstGeom>
          <a:noFill/>
        </p:spPr>
        <p:txBody>
          <a:bodyPr wrap="square" rtlCol="0">
            <a:spAutoFit/>
          </a:bodyPr>
          <a:lstStyle/>
          <a:p>
            <a:r>
              <a:rPr lang="es-ES" sz="2400" b="1" dirty="0">
                <a:solidFill>
                  <a:srgbClr val="FF0000"/>
                </a:solidFill>
              </a:rPr>
              <a:t>*</a:t>
            </a:r>
            <a:endParaRPr lang="es-ES" dirty="0"/>
          </a:p>
        </p:txBody>
      </p:sp>
      <p:sp>
        <p:nvSpPr>
          <p:cNvPr id="6" name="CuadroTexto 5">
            <a:extLst>
              <a:ext uri="{FF2B5EF4-FFF2-40B4-BE49-F238E27FC236}">
                <a16:creationId xmlns:a16="http://schemas.microsoft.com/office/drawing/2014/main" id="{8BC6B10F-7D9D-4034-8739-B86D329A599D}"/>
              </a:ext>
            </a:extLst>
          </p:cNvPr>
          <p:cNvSpPr txBox="1"/>
          <p:nvPr/>
        </p:nvSpPr>
        <p:spPr>
          <a:xfrm>
            <a:off x="9823509" y="5579894"/>
            <a:ext cx="1728132" cy="338554"/>
          </a:xfrm>
          <a:prstGeom prst="rect">
            <a:avLst/>
          </a:prstGeom>
          <a:noFill/>
        </p:spPr>
        <p:txBody>
          <a:bodyPr wrap="square" rtlCol="0">
            <a:spAutoFit/>
          </a:bodyPr>
          <a:lstStyle/>
          <a:p>
            <a:r>
              <a:rPr lang="es-ES" sz="1600" dirty="0">
                <a:solidFill>
                  <a:srgbClr val="FF0000"/>
                </a:solidFill>
              </a:rPr>
              <a:t>Desplegable</a:t>
            </a:r>
            <a:endParaRPr lang="es-ES" dirty="0">
              <a:solidFill>
                <a:srgbClr val="FF0000"/>
              </a:solidFill>
            </a:endParaRPr>
          </a:p>
        </p:txBody>
      </p:sp>
      <p:sp>
        <p:nvSpPr>
          <p:cNvPr id="8" name="CuadroTexto 7">
            <a:extLst>
              <a:ext uri="{FF2B5EF4-FFF2-40B4-BE49-F238E27FC236}">
                <a16:creationId xmlns:a16="http://schemas.microsoft.com/office/drawing/2014/main" id="{D9DEFBD2-FD67-4B42-80EE-C31B6B041E0C}"/>
              </a:ext>
            </a:extLst>
          </p:cNvPr>
          <p:cNvSpPr txBox="1"/>
          <p:nvPr/>
        </p:nvSpPr>
        <p:spPr>
          <a:xfrm>
            <a:off x="7952762" y="3454779"/>
            <a:ext cx="1459685" cy="307777"/>
          </a:xfrm>
          <a:prstGeom prst="rect">
            <a:avLst/>
          </a:prstGeom>
          <a:noFill/>
        </p:spPr>
        <p:txBody>
          <a:bodyPr wrap="square" rtlCol="0">
            <a:spAutoFit/>
          </a:bodyPr>
          <a:lstStyle/>
          <a:p>
            <a:r>
              <a:rPr lang="es-ES" sz="1400" dirty="0">
                <a:solidFill>
                  <a:srgbClr val="FF0000"/>
                </a:solidFill>
              </a:rPr>
              <a:t>Desplegable</a:t>
            </a:r>
            <a:endParaRPr lang="es-ES" dirty="0">
              <a:solidFill>
                <a:srgbClr val="FF0000"/>
              </a:solidFill>
            </a:endParaRPr>
          </a:p>
        </p:txBody>
      </p:sp>
    </p:spTree>
    <p:extLst>
      <p:ext uri="{BB962C8B-B14F-4D97-AF65-F5344CB8AC3E}">
        <p14:creationId xmlns:p14="http://schemas.microsoft.com/office/powerpoint/2010/main" val="3204847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297C00-C0A9-4A66-BBB3-B68FD9DF8D32}"/>
              </a:ext>
            </a:extLst>
          </p:cNvPr>
          <p:cNvSpPr>
            <a:spLocks noGrp="1"/>
          </p:cNvSpPr>
          <p:nvPr>
            <p:ph type="ctrTitle"/>
          </p:nvPr>
        </p:nvSpPr>
        <p:spPr>
          <a:xfrm>
            <a:off x="251670" y="248038"/>
            <a:ext cx="7801762" cy="1159200"/>
          </a:xfrm>
        </p:spPr>
        <p:txBody>
          <a:bodyPr anchor="ctr">
            <a:normAutofit/>
          </a:bodyPr>
          <a:lstStyle/>
          <a:p>
            <a:pPr algn="l"/>
            <a:r>
              <a:rPr lang="es-ES" sz="2500" dirty="0">
                <a:solidFill>
                  <a:srgbClr val="FFFFFF"/>
                </a:solidFill>
              </a:rPr>
              <a:t>4.Datos del itinerario. Servicio 03 Asistencia por parte de equipos de búsqueda de empleo</a:t>
            </a:r>
          </a:p>
        </p:txBody>
      </p:sp>
      <p:sp>
        <p:nvSpPr>
          <p:cNvPr id="3" name="Subtítulo 2">
            <a:extLst>
              <a:ext uri="{FF2B5EF4-FFF2-40B4-BE49-F238E27FC236}">
                <a16:creationId xmlns:a16="http://schemas.microsoft.com/office/drawing/2014/main" id="{3CED2D93-B86F-419C-8C80-D7682DCC3AC1}"/>
              </a:ext>
            </a:extLst>
          </p:cNvPr>
          <p:cNvSpPr>
            <a:spLocks noGrp="1"/>
          </p:cNvSpPr>
          <p:nvPr>
            <p:ph type="subTitle" idx="1"/>
          </p:nvPr>
        </p:nvSpPr>
        <p:spPr>
          <a:xfrm>
            <a:off x="8572499" y="390832"/>
            <a:ext cx="3233585" cy="873612"/>
          </a:xfrm>
        </p:spPr>
        <p:txBody>
          <a:bodyPr anchor="ctr">
            <a:normAutofit/>
          </a:bodyPr>
          <a:lstStyle/>
          <a:p>
            <a:r>
              <a:rPr lang="es-ES" dirty="0">
                <a:solidFill>
                  <a:srgbClr val="FFFFFF"/>
                </a:solidFill>
              </a:rPr>
              <a:t>Formato</a:t>
            </a:r>
          </a:p>
        </p:txBody>
      </p:sp>
      <p:sp>
        <p:nvSpPr>
          <p:cNvPr id="7" name="CuadroTexto 6">
            <a:extLst>
              <a:ext uri="{FF2B5EF4-FFF2-40B4-BE49-F238E27FC236}">
                <a16:creationId xmlns:a16="http://schemas.microsoft.com/office/drawing/2014/main" id="{13CDE77A-55BF-4F62-8C09-1D4B6A4120F8}"/>
              </a:ext>
            </a:extLst>
          </p:cNvPr>
          <p:cNvSpPr txBox="1"/>
          <p:nvPr/>
        </p:nvSpPr>
        <p:spPr>
          <a:xfrm>
            <a:off x="133350" y="6162675"/>
            <a:ext cx="11763375" cy="646331"/>
          </a:xfrm>
          <a:prstGeom prst="rect">
            <a:avLst/>
          </a:prstGeom>
          <a:noFill/>
        </p:spPr>
        <p:txBody>
          <a:bodyPr wrap="square" rtlCol="0">
            <a:spAutoFit/>
          </a:bodyPr>
          <a:lstStyle/>
          <a:p>
            <a:pPr algn="ctr"/>
            <a:r>
              <a:rPr lang="es-ES" dirty="0">
                <a:solidFill>
                  <a:srgbClr val="0070C0"/>
                </a:solidFill>
              </a:rPr>
              <a:t>Acciones Asistencia por parte de equipos de búsqueda de empleo:</a:t>
            </a:r>
          </a:p>
          <a:p>
            <a:pPr algn="ctr"/>
            <a:r>
              <a:rPr lang="es-ES" dirty="0">
                <a:solidFill>
                  <a:srgbClr val="0070C0"/>
                </a:solidFill>
              </a:rPr>
              <a:t>122D01;123D03;126D02;130D03;130D06;130D07;130D13;130D14;130D15;136D01;136D02</a:t>
            </a:r>
            <a:endParaRPr lang="es-ES" dirty="0">
              <a:solidFill>
                <a:schemeClr val="accent5">
                  <a:lumMod val="75000"/>
                </a:schemeClr>
              </a:solidFill>
            </a:endParaRPr>
          </a:p>
        </p:txBody>
      </p:sp>
      <p:pic>
        <p:nvPicPr>
          <p:cNvPr id="9" name="Imagen 8">
            <a:extLst>
              <a:ext uri="{FF2B5EF4-FFF2-40B4-BE49-F238E27FC236}">
                <a16:creationId xmlns:a16="http://schemas.microsoft.com/office/drawing/2014/main" id="{78A0BE99-9289-4780-9E65-DFBB5F6D3E3C}"/>
              </a:ext>
            </a:extLst>
          </p:cNvPr>
          <p:cNvPicPr>
            <a:picLocks noChangeAspect="1"/>
          </p:cNvPicPr>
          <p:nvPr/>
        </p:nvPicPr>
        <p:blipFill rotWithShape="1">
          <a:blip r:embed="rId2"/>
          <a:srcRect l="51367" t="31682" r="1055" b="30587"/>
          <a:stretch/>
        </p:blipFill>
        <p:spPr>
          <a:xfrm>
            <a:off x="251670" y="4310878"/>
            <a:ext cx="6137946" cy="1432624"/>
          </a:xfrm>
          <a:prstGeom prst="rect">
            <a:avLst/>
          </a:prstGeom>
        </p:spPr>
      </p:pic>
      <p:pic>
        <p:nvPicPr>
          <p:cNvPr id="5" name="Imagen 4">
            <a:extLst>
              <a:ext uri="{FF2B5EF4-FFF2-40B4-BE49-F238E27FC236}">
                <a16:creationId xmlns:a16="http://schemas.microsoft.com/office/drawing/2014/main" id="{F4F19400-40D5-408B-B665-75BEF480CC4E}"/>
              </a:ext>
            </a:extLst>
          </p:cNvPr>
          <p:cNvPicPr>
            <a:picLocks noChangeAspect="1"/>
          </p:cNvPicPr>
          <p:nvPr/>
        </p:nvPicPr>
        <p:blipFill rotWithShape="1">
          <a:blip r:embed="rId3"/>
          <a:srcRect l="10448" t="18039" r="58834" b="49999"/>
          <a:stretch/>
        </p:blipFill>
        <p:spPr>
          <a:xfrm>
            <a:off x="128630" y="1716441"/>
            <a:ext cx="11180071" cy="2453952"/>
          </a:xfrm>
          <a:prstGeom prst="rect">
            <a:avLst/>
          </a:prstGeom>
        </p:spPr>
      </p:pic>
      <p:sp>
        <p:nvSpPr>
          <p:cNvPr id="4" name="CuadroTexto 3">
            <a:extLst>
              <a:ext uri="{FF2B5EF4-FFF2-40B4-BE49-F238E27FC236}">
                <a16:creationId xmlns:a16="http://schemas.microsoft.com/office/drawing/2014/main" id="{EE05E973-E11A-49F8-AD7B-58AA6A24500B}"/>
              </a:ext>
            </a:extLst>
          </p:cNvPr>
          <p:cNvSpPr txBox="1"/>
          <p:nvPr/>
        </p:nvSpPr>
        <p:spPr>
          <a:xfrm>
            <a:off x="4286774" y="5701009"/>
            <a:ext cx="1610687" cy="338554"/>
          </a:xfrm>
          <a:prstGeom prst="rect">
            <a:avLst/>
          </a:prstGeom>
          <a:noFill/>
        </p:spPr>
        <p:txBody>
          <a:bodyPr wrap="square" rtlCol="0">
            <a:spAutoFit/>
          </a:bodyPr>
          <a:lstStyle/>
          <a:p>
            <a:r>
              <a:rPr lang="es-ES" sz="1600" dirty="0">
                <a:solidFill>
                  <a:srgbClr val="FF0000"/>
                </a:solidFill>
              </a:rPr>
              <a:t>Desplegable</a:t>
            </a:r>
            <a:endParaRPr lang="es-ES" dirty="0"/>
          </a:p>
        </p:txBody>
      </p:sp>
      <p:sp>
        <p:nvSpPr>
          <p:cNvPr id="6" name="CuadroTexto 5">
            <a:extLst>
              <a:ext uri="{FF2B5EF4-FFF2-40B4-BE49-F238E27FC236}">
                <a16:creationId xmlns:a16="http://schemas.microsoft.com/office/drawing/2014/main" id="{72DC8393-4F8C-4F23-96CD-0827662C4CB9}"/>
              </a:ext>
            </a:extLst>
          </p:cNvPr>
          <p:cNvSpPr txBox="1"/>
          <p:nvPr/>
        </p:nvSpPr>
        <p:spPr>
          <a:xfrm>
            <a:off x="8741328" y="3473524"/>
            <a:ext cx="1308683" cy="338554"/>
          </a:xfrm>
          <a:prstGeom prst="rect">
            <a:avLst/>
          </a:prstGeom>
          <a:noFill/>
        </p:spPr>
        <p:txBody>
          <a:bodyPr wrap="square" rtlCol="0">
            <a:spAutoFit/>
          </a:bodyPr>
          <a:lstStyle/>
          <a:p>
            <a:r>
              <a:rPr lang="es-ES" sz="1600" dirty="0">
                <a:solidFill>
                  <a:srgbClr val="FF0000"/>
                </a:solidFill>
              </a:rPr>
              <a:t>Desplegable</a:t>
            </a:r>
          </a:p>
        </p:txBody>
      </p:sp>
    </p:spTree>
    <p:extLst>
      <p:ext uri="{BB962C8B-B14F-4D97-AF65-F5344CB8AC3E}">
        <p14:creationId xmlns:p14="http://schemas.microsoft.com/office/powerpoint/2010/main" val="2943501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9297C00-C0A9-4A66-BBB3-B68FD9DF8D32}"/>
              </a:ext>
            </a:extLst>
          </p:cNvPr>
          <p:cNvSpPr>
            <a:spLocks noGrp="1"/>
          </p:cNvSpPr>
          <p:nvPr>
            <p:ph type="ctrTitle"/>
          </p:nvPr>
        </p:nvSpPr>
        <p:spPr>
          <a:xfrm>
            <a:off x="251670" y="248038"/>
            <a:ext cx="7801762" cy="1159200"/>
          </a:xfrm>
        </p:spPr>
        <p:txBody>
          <a:bodyPr anchor="ctr">
            <a:normAutofit/>
          </a:bodyPr>
          <a:lstStyle/>
          <a:p>
            <a:pPr algn="l"/>
            <a:r>
              <a:rPr lang="es-ES" sz="2500">
                <a:solidFill>
                  <a:srgbClr val="FFFFFF"/>
                </a:solidFill>
              </a:rPr>
              <a:t>4.Datos del itinerario. Servicio 04 Formación</a:t>
            </a:r>
            <a:endParaRPr lang="es-ES" sz="2500" dirty="0">
              <a:solidFill>
                <a:srgbClr val="FFFFFF"/>
              </a:solidFill>
            </a:endParaRPr>
          </a:p>
        </p:txBody>
      </p:sp>
      <p:sp>
        <p:nvSpPr>
          <p:cNvPr id="3" name="Subtítulo 2">
            <a:extLst>
              <a:ext uri="{FF2B5EF4-FFF2-40B4-BE49-F238E27FC236}">
                <a16:creationId xmlns:a16="http://schemas.microsoft.com/office/drawing/2014/main" id="{3CED2D93-B86F-419C-8C80-D7682DCC3AC1}"/>
              </a:ext>
            </a:extLst>
          </p:cNvPr>
          <p:cNvSpPr>
            <a:spLocks noGrp="1"/>
          </p:cNvSpPr>
          <p:nvPr>
            <p:ph type="subTitle" idx="1"/>
          </p:nvPr>
        </p:nvSpPr>
        <p:spPr>
          <a:xfrm>
            <a:off x="8572499" y="390832"/>
            <a:ext cx="3233585" cy="873612"/>
          </a:xfrm>
        </p:spPr>
        <p:txBody>
          <a:bodyPr anchor="ctr">
            <a:normAutofit/>
          </a:bodyPr>
          <a:lstStyle/>
          <a:p>
            <a:r>
              <a:rPr lang="es-ES">
                <a:solidFill>
                  <a:srgbClr val="FFFFFF"/>
                </a:solidFill>
              </a:rPr>
              <a:t>Formato</a:t>
            </a:r>
            <a:endParaRPr lang="es-ES" dirty="0">
              <a:solidFill>
                <a:srgbClr val="FFFFFF"/>
              </a:solidFill>
            </a:endParaRPr>
          </a:p>
        </p:txBody>
      </p:sp>
      <p:pic>
        <p:nvPicPr>
          <p:cNvPr id="5" name="Imagen 4">
            <a:extLst>
              <a:ext uri="{FF2B5EF4-FFF2-40B4-BE49-F238E27FC236}">
                <a16:creationId xmlns:a16="http://schemas.microsoft.com/office/drawing/2014/main" id="{B7EAF04D-C3D1-4A47-8A54-B14762205BD1}"/>
              </a:ext>
            </a:extLst>
          </p:cNvPr>
          <p:cNvPicPr>
            <a:picLocks noChangeAspect="1"/>
          </p:cNvPicPr>
          <p:nvPr/>
        </p:nvPicPr>
        <p:blipFill rotWithShape="1">
          <a:blip r:embed="rId2"/>
          <a:srcRect l="-839" t="-40410" r="2040" b="110620"/>
          <a:stretch/>
        </p:blipFill>
        <p:spPr>
          <a:xfrm>
            <a:off x="0" y="1"/>
            <a:ext cx="12045820" cy="1644241"/>
          </a:xfrm>
          <a:prstGeom prst="rect">
            <a:avLst/>
          </a:prstGeom>
        </p:spPr>
      </p:pic>
      <p:pic>
        <p:nvPicPr>
          <p:cNvPr id="11" name="Imagen 10">
            <a:extLst>
              <a:ext uri="{FF2B5EF4-FFF2-40B4-BE49-F238E27FC236}">
                <a16:creationId xmlns:a16="http://schemas.microsoft.com/office/drawing/2014/main" id="{481D182C-1E0B-40AF-A869-8E64CD551CB2}"/>
              </a:ext>
            </a:extLst>
          </p:cNvPr>
          <p:cNvPicPr>
            <a:picLocks noChangeAspect="1"/>
          </p:cNvPicPr>
          <p:nvPr/>
        </p:nvPicPr>
        <p:blipFill rotWithShape="1">
          <a:blip r:embed="rId3"/>
          <a:srcRect l="56950" t="26572" r="7316" b="28399"/>
          <a:stretch/>
        </p:blipFill>
        <p:spPr>
          <a:xfrm>
            <a:off x="704674" y="4575556"/>
            <a:ext cx="4630724" cy="2029541"/>
          </a:xfrm>
          <a:prstGeom prst="rect">
            <a:avLst/>
          </a:prstGeom>
        </p:spPr>
      </p:pic>
      <p:pic>
        <p:nvPicPr>
          <p:cNvPr id="17" name="Imagen 16">
            <a:extLst>
              <a:ext uri="{FF2B5EF4-FFF2-40B4-BE49-F238E27FC236}">
                <a16:creationId xmlns:a16="http://schemas.microsoft.com/office/drawing/2014/main" id="{529229D2-0574-440E-8374-BED27BFC763F}"/>
              </a:ext>
            </a:extLst>
          </p:cNvPr>
          <p:cNvPicPr>
            <a:picLocks noChangeAspect="1"/>
          </p:cNvPicPr>
          <p:nvPr/>
        </p:nvPicPr>
        <p:blipFill rotWithShape="1">
          <a:blip r:embed="rId4"/>
          <a:srcRect t="26219" r="1199" b="29388"/>
          <a:stretch/>
        </p:blipFill>
        <p:spPr>
          <a:xfrm>
            <a:off x="520118" y="1578568"/>
            <a:ext cx="11598791" cy="2931537"/>
          </a:xfrm>
          <a:prstGeom prst="rect">
            <a:avLst/>
          </a:prstGeom>
        </p:spPr>
      </p:pic>
      <p:sp>
        <p:nvSpPr>
          <p:cNvPr id="4" name="CuadroTexto 3">
            <a:extLst>
              <a:ext uri="{FF2B5EF4-FFF2-40B4-BE49-F238E27FC236}">
                <a16:creationId xmlns:a16="http://schemas.microsoft.com/office/drawing/2014/main" id="{6BFC13A0-CDA7-4E5D-9454-7FBE1BA193B3}"/>
              </a:ext>
            </a:extLst>
          </p:cNvPr>
          <p:cNvSpPr txBox="1"/>
          <p:nvPr/>
        </p:nvSpPr>
        <p:spPr>
          <a:xfrm>
            <a:off x="3191973" y="6435821"/>
            <a:ext cx="1744910" cy="338554"/>
          </a:xfrm>
          <a:prstGeom prst="rect">
            <a:avLst/>
          </a:prstGeom>
          <a:noFill/>
        </p:spPr>
        <p:txBody>
          <a:bodyPr wrap="square" rtlCol="0">
            <a:spAutoFit/>
          </a:bodyPr>
          <a:lstStyle/>
          <a:p>
            <a:r>
              <a:rPr lang="es-ES" sz="1600" dirty="0">
                <a:solidFill>
                  <a:srgbClr val="FF0000"/>
                </a:solidFill>
              </a:rPr>
              <a:t>Desplegable</a:t>
            </a:r>
            <a:endParaRPr lang="es-ES" dirty="0"/>
          </a:p>
        </p:txBody>
      </p:sp>
      <p:sp>
        <p:nvSpPr>
          <p:cNvPr id="6" name="CuadroTexto 5">
            <a:extLst>
              <a:ext uri="{FF2B5EF4-FFF2-40B4-BE49-F238E27FC236}">
                <a16:creationId xmlns:a16="http://schemas.microsoft.com/office/drawing/2014/main" id="{7B118CCF-1E34-4023-8D3D-65D5924ECF41}"/>
              </a:ext>
            </a:extLst>
          </p:cNvPr>
          <p:cNvSpPr txBox="1"/>
          <p:nvPr/>
        </p:nvSpPr>
        <p:spPr>
          <a:xfrm>
            <a:off x="8439325" y="3917659"/>
            <a:ext cx="1325460" cy="338554"/>
          </a:xfrm>
          <a:prstGeom prst="rect">
            <a:avLst/>
          </a:prstGeom>
          <a:noFill/>
        </p:spPr>
        <p:txBody>
          <a:bodyPr wrap="square" rtlCol="0">
            <a:spAutoFit/>
          </a:bodyPr>
          <a:lstStyle/>
          <a:p>
            <a:r>
              <a:rPr lang="es-ES" sz="1600" dirty="0">
                <a:solidFill>
                  <a:srgbClr val="FF0000"/>
                </a:solidFill>
              </a:rPr>
              <a:t>Desplegable</a:t>
            </a:r>
            <a:endParaRPr lang="es-ES" dirty="0"/>
          </a:p>
        </p:txBody>
      </p:sp>
    </p:spTree>
    <p:extLst>
      <p:ext uri="{BB962C8B-B14F-4D97-AF65-F5344CB8AC3E}">
        <p14:creationId xmlns:p14="http://schemas.microsoft.com/office/powerpoint/2010/main" val="343998497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3326</TotalTime>
  <Words>1080</Words>
  <Application>Microsoft Office PowerPoint</Application>
  <PresentationFormat>Panorámica</PresentationFormat>
  <Paragraphs>137</Paragraphs>
  <Slides>14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Calibri</vt:lpstr>
      <vt:lpstr>Calibri Light</vt:lpstr>
      <vt:lpstr>Liberation Serif</vt:lpstr>
      <vt:lpstr>Tema de Office</vt:lpstr>
      <vt:lpstr>CUMPLIMENTACIÓN  HOJA EXCEL REPORTE DATOS MECANISMO DE VERIFICACIÓN</vt:lpstr>
      <vt:lpstr>Consideraciones generales</vt:lpstr>
      <vt:lpstr>RECOMENDACIONES PARA CUMPLIMENTACIÓN</vt:lpstr>
      <vt:lpstr>2.Identificación de la entidad</vt:lpstr>
      <vt:lpstr>3.Datos de la persona participante en el Proyecto Territorial </vt:lpstr>
      <vt:lpstr>4.Datos del itinerario. Servicio 01 Acciones de Asesoramiento y Acompañamiento </vt:lpstr>
      <vt:lpstr>4.Datos del itinerario. Servicio 02 Programas de Orientación</vt:lpstr>
      <vt:lpstr>4.Datos del itinerario. Servicio 03 Asistencia por parte de equipos de búsqueda de empleo</vt:lpstr>
      <vt:lpstr>4.Datos del itinerario. Servicio 04 Formación</vt:lpstr>
      <vt:lpstr>4.Datos del itinerario.  Servicio 05 Becas formación                                          Servicio 06 Becas de conciliación</vt:lpstr>
      <vt:lpstr>4.Datos del itinerario. Servicio 07 Ayudas a la contratación</vt:lpstr>
      <vt:lpstr>4.Datos del itinerario. Servicio 08 Becas orientación</vt:lpstr>
      <vt:lpstr>4.Datos del itinerario. Servicio 09 Ayudas transporte orientación y formación</vt:lpstr>
      <vt:lpstr>Cronograma envío de ficheros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Consideraciones generales</dc:title>
  <dc:creator>TARIN I MORIL, MARIA EUGENIA</dc:creator>
  <cp:lastModifiedBy>VERDEJO MARTINEZ, MARIA DESAMPARADOS</cp:lastModifiedBy>
  <cp:revision>56</cp:revision>
  <dcterms:created xsi:type="dcterms:W3CDTF">2022-09-27T07:30:50Z</dcterms:created>
  <dcterms:modified xsi:type="dcterms:W3CDTF">2023-02-03T13:05:08Z</dcterms:modified>
</cp:coreProperties>
</file>